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2"/>
  </p:notesMasterIdLst>
  <p:sldIdLst>
    <p:sldId id="3250" r:id="rId3"/>
    <p:sldId id="3359" r:id="rId4"/>
    <p:sldId id="3319" r:id="rId5"/>
    <p:sldId id="3350" r:id="rId6"/>
    <p:sldId id="3352" r:id="rId7"/>
    <p:sldId id="3351" r:id="rId8"/>
    <p:sldId id="3353" r:id="rId9"/>
    <p:sldId id="3360" r:id="rId10"/>
    <p:sldId id="3361" r:id="rId11"/>
    <p:sldId id="3362" r:id="rId12"/>
    <p:sldId id="3363" r:id="rId13"/>
    <p:sldId id="3354" r:id="rId14"/>
    <p:sldId id="3364" r:id="rId15"/>
    <p:sldId id="3371" r:id="rId16"/>
    <p:sldId id="3365" r:id="rId17"/>
    <p:sldId id="3367" r:id="rId18"/>
    <p:sldId id="3368" r:id="rId19"/>
    <p:sldId id="3369" r:id="rId20"/>
    <p:sldId id="3272"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3508793420@qq.com" initials="3" lastIdx="1" clrIdx="0">
    <p:extLst>
      <p:ext uri="{19B8F6BF-5375-455C-9EA6-DF929625EA0E}">
        <p15:presenceInfo xmlns:p15="http://schemas.microsoft.com/office/powerpoint/2012/main" userId="db1c1aa9b95fea7d" providerId="Windows Live"/>
      </p:ext>
    </p:extLst>
  </p:cmAuthor>
  <p:cmAuthor id="2" name="张 玲玲" initials="张" lastIdx="2" clrIdx="1">
    <p:extLst>
      <p:ext uri="{19B8F6BF-5375-455C-9EA6-DF929625EA0E}">
        <p15:presenceInfo xmlns:p15="http://schemas.microsoft.com/office/powerpoint/2012/main" userId="22e38ee847c23ca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6299"/>
    <a:srgbClr val="268AD0"/>
    <a:srgbClr val="2AA198"/>
    <a:srgbClr val="FDB1B1"/>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490" autoAdjust="0"/>
  </p:normalViewPr>
  <p:slideViewPr>
    <p:cSldViewPr snapToGrid="0">
      <p:cViewPr varScale="1">
        <p:scale>
          <a:sx n="133" d="100"/>
          <a:sy n="133" d="100"/>
        </p:scale>
        <p:origin x="780" y="156"/>
      </p:cViewPr>
      <p:guideLst>
        <p:guide orient="horz" pos="2160"/>
        <p:guide pos="3840"/>
      </p:guideLst>
    </p:cSldViewPr>
  </p:slideViewPr>
  <p:notesTextViewPr>
    <p:cViewPr>
      <p:scale>
        <a:sx n="200" d="100"/>
        <a:sy n="200" d="100"/>
      </p:scale>
      <p:origin x="0" y="0"/>
    </p:cViewPr>
  </p:notesTextViewPr>
  <p:sorterViewPr>
    <p:cViewPr>
      <p:scale>
        <a:sx n="200" d="100"/>
        <a:sy n="200" d="100"/>
      </p:scale>
      <p:origin x="0" y="-528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03FEFD-3E35-4CEB-8716-A648957E2D0C}" type="datetimeFigureOut">
              <a:rPr lang="zh-CN" altLang="en-US" smtClean="0"/>
              <a:t>2023/12/28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3C78D8-3713-4CA9-AE24-1C0B79A0C890}" type="slidenum">
              <a:rPr lang="zh-CN" altLang="en-US" smtClean="0"/>
              <a:t>‹#›</a:t>
            </a:fld>
            <a:endParaRPr lang="zh-CN" altLang="en-US"/>
          </a:p>
        </p:txBody>
      </p:sp>
    </p:spTree>
    <p:extLst>
      <p:ext uri="{BB962C8B-B14F-4D97-AF65-F5344CB8AC3E}">
        <p14:creationId xmlns:p14="http://schemas.microsoft.com/office/powerpoint/2010/main" val="40498369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www.sciencedirect.com/topics/computer-science/average-pooling" TargetMode="External"/><Relationship Id="rId3" Type="http://schemas.openxmlformats.org/officeDocument/2006/relationships/hyperlink" Target="https://www.sciencedirect.com/science/article/pii/S0957417422014932#b0125" TargetMode="External"/><Relationship Id="rId7" Type="http://schemas.openxmlformats.org/officeDocument/2006/relationships/hyperlink" Target="https://www.sciencedirect.com/topics/engineering/binary-mask"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www.sciencedirect.com/science/article/pii/S0957417422014932#b0365" TargetMode="External"/><Relationship Id="rId11" Type="http://schemas.openxmlformats.org/officeDocument/2006/relationships/hyperlink" Target="https://www.sciencedirect.com/science/article/pii/S0957417422014932#b0235" TargetMode="External"/><Relationship Id="rId5" Type="http://schemas.openxmlformats.org/officeDocument/2006/relationships/hyperlink" Target="https://www.sciencedirect.com/science/article/pii/S0957417422014932#b0380" TargetMode="External"/><Relationship Id="rId10" Type="http://schemas.openxmlformats.org/officeDocument/2006/relationships/hyperlink" Target="https://www.sciencedirect.com/topics/computer-science/segmentation-performance" TargetMode="External"/><Relationship Id="rId4" Type="http://schemas.openxmlformats.org/officeDocument/2006/relationships/hyperlink" Target="https://www.sciencedirect.com/science/article/pii/S0957417422014932#b0150" TargetMode="External"/><Relationship Id="rId9" Type="http://schemas.openxmlformats.org/officeDocument/2006/relationships/hyperlink" Target="https://www.sciencedirect.com/topics/computer-science/activation-function"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chemeClr val="bg1"/>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333C78D8-3713-4CA9-AE24-1C0B79A0C890}" type="slidenum">
              <a:rPr lang="zh-CN" altLang="en-US" smtClean="0"/>
              <a:t>1</a:t>
            </a:fld>
            <a:endParaRPr lang="zh-CN" altLang="en-US"/>
          </a:p>
        </p:txBody>
      </p:sp>
    </p:spTree>
    <p:extLst>
      <p:ext uri="{BB962C8B-B14F-4D97-AF65-F5344CB8AC3E}">
        <p14:creationId xmlns:p14="http://schemas.microsoft.com/office/powerpoint/2010/main" val="1280194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最后是这个</a:t>
            </a:r>
            <a:r>
              <a:rPr lang="en-US" altLang="zh-CN" dirty="0"/>
              <a:t>8S</a:t>
            </a:r>
            <a:r>
              <a:rPr lang="zh-CN" altLang="en-US" dirty="0"/>
              <a:t>模型，这个模型前面都和</a:t>
            </a:r>
            <a:r>
              <a:rPr lang="en-US" altLang="zh-CN" dirty="0"/>
              <a:t>16s</a:t>
            </a:r>
            <a:r>
              <a:rPr lang="zh-CN" altLang="en-US" dirty="0"/>
              <a:t>是一样的，不同之处在于同时增加使用了第三个池化层输出的特征图，然后经过一个</a:t>
            </a:r>
            <a:r>
              <a:rPr lang="en-US" altLang="zh-CN" dirty="0"/>
              <a:t>1*1</a:t>
            </a:r>
            <a:r>
              <a:rPr lang="zh-CN" altLang="en-US" dirty="0"/>
              <a:t>的卷积，输出一个</a:t>
            </a:r>
            <a:r>
              <a:rPr lang="en-US" altLang="zh-CN" dirty="0"/>
              <a:t>1/8</a:t>
            </a:r>
            <a:r>
              <a:rPr lang="zh-CN" altLang="en-US" dirty="0"/>
              <a:t>尺寸的图像，同时再前面输出的结果加一个两倍的上采样，然后将这两个特征图融合，最后做一个</a:t>
            </a:r>
            <a:r>
              <a:rPr lang="en-US" altLang="zh-CN" dirty="0"/>
              <a:t>8</a:t>
            </a:r>
            <a:r>
              <a:rPr lang="zh-CN" altLang="en-US" dirty="0"/>
              <a:t>倍的上采样获得与原始图像大小相同的结果影像。</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185732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那么再这里再补充一下转置卷积的一些内容，转置卷积也是一种卷积，并不是卷积的逆运算，他的主要作用是进行上采样，从右边这个图就可以看出经过转置卷积后，从输入的</a:t>
            </a:r>
            <a:r>
              <a:rPr lang="en-US" altLang="zh-CN" dirty="0"/>
              <a:t>2*2</a:t>
            </a:r>
            <a:r>
              <a:rPr lang="zh-CN" altLang="en-US" dirty="0"/>
              <a:t>经过转置卷积可以输出</a:t>
            </a:r>
            <a:r>
              <a:rPr lang="en-US" altLang="zh-CN" dirty="0"/>
              <a:t>4*4</a:t>
            </a:r>
            <a:r>
              <a:rPr lang="zh-CN" altLang="en-US" dirty="0"/>
              <a:t>的转置卷积；</a:t>
            </a:r>
            <a:r>
              <a:rPr lang="zh-CN" altLang="en-US" b="0" i="0" dirty="0">
                <a:solidFill>
                  <a:srgbClr val="191B1F"/>
                </a:solidFill>
                <a:effectLst/>
                <a:latin typeface="-apple-system"/>
              </a:rPr>
              <a:t>这里</a:t>
            </a:r>
            <a:r>
              <a:rPr lang="en-US" altLang="zh-CN" b="0" i="0" dirty="0">
                <a:solidFill>
                  <a:srgbClr val="191B1F"/>
                </a:solidFill>
                <a:effectLst/>
                <a:latin typeface="-apple-system"/>
              </a:rPr>
              <a:t>padding</a:t>
            </a:r>
            <a:r>
              <a:rPr lang="zh-CN" altLang="en-US" b="0" i="0" dirty="0">
                <a:solidFill>
                  <a:srgbClr val="191B1F"/>
                </a:solidFill>
                <a:effectLst/>
                <a:latin typeface="-apple-system"/>
              </a:rPr>
              <a:t>不是填充的意思，而是卷积核初始时卷积图像的尺寸</a:t>
            </a:r>
            <a:r>
              <a:rPr lang="en-US" altLang="zh-CN" b="0" i="0" dirty="0">
                <a:solidFill>
                  <a:srgbClr val="191B1F"/>
                </a:solidFill>
                <a:effectLst/>
                <a:latin typeface="-apple-system"/>
              </a:rPr>
              <a:t>,</a:t>
            </a:r>
            <a:r>
              <a:rPr lang="zh-CN" altLang="en-US" b="0" i="0" dirty="0">
                <a:solidFill>
                  <a:srgbClr val="191B1F"/>
                </a:solidFill>
                <a:effectLst/>
                <a:latin typeface="-apple-system"/>
              </a:rPr>
              <a:t>当</a:t>
            </a:r>
            <a:r>
              <a:rPr lang="en-US" altLang="zh-CN" b="0" i="0" dirty="0">
                <a:solidFill>
                  <a:srgbClr val="191B1F"/>
                </a:solidFill>
                <a:effectLst/>
                <a:latin typeface="-apple-system"/>
              </a:rPr>
              <a:t>padding=0</a:t>
            </a:r>
            <a:r>
              <a:rPr lang="zh-CN" altLang="en-US" b="0" i="0" dirty="0">
                <a:solidFill>
                  <a:srgbClr val="191B1F"/>
                </a:solidFill>
                <a:effectLst/>
                <a:latin typeface="-apple-system"/>
              </a:rPr>
              <a:t>时，初始卷积核可卷积到图像的单位等于</a:t>
            </a:r>
            <a:r>
              <a:rPr lang="en-US" altLang="zh-CN" b="0" i="0" dirty="0">
                <a:solidFill>
                  <a:srgbClr val="191B1F"/>
                </a:solidFill>
                <a:effectLst/>
                <a:latin typeface="-apple-system"/>
              </a:rPr>
              <a:t>1,</a:t>
            </a:r>
            <a:r>
              <a:rPr lang="zh-CN" altLang="en-US" b="0" i="0" dirty="0">
                <a:solidFill>
                  <a:srgbClr val="191B1F"/>
                </a:solidFill>
                <a:effectLst/>
                <a:latin typeface="-apple-system"/>
              </a:rPr>
              <a:t>这里</a:t>
            </a:r>
            <a:r>
              <a:rPr lang="en-US" altLang="zh-CN" b="0" i="0" dirty="0">
                <a:solidFill>
                  <a:srgbClr val="191B1F"/>
                </a:solidFill>
                <a:effectLst/>
                <a:latin typeface="-apple-system"/>
              </a:rPr>
              <a:t>stride</a:t>
            </a:r>
            <a:r>
              <a:rPr lang="zh-CN" altLang="en-US" b="0" i="0" dirty="0">
                <a:solidFill>
                  <a:srgbClr val="191B1F"/>
                </a:solidFill>
                <a:effectLst/>
                <a:latin typeface="-apple-system"/>
              </a:rPr>
              <a:t>不是卷积核卷积的步长，而是图像（特征图）的每个像素（单位）之间的距离（给像素之间添加</a:t>
            </a:r>
            <a:r>
              <a:rPr lang="en-US" altLang="zh-CN" b="0" i="0" dirty="0">
                <a:solidFill>
                  <a:srgbClr val="191B1F"/>
                </a:solidFill>
                <a:effectLst/>
                <a:latin typeface="-apple-system"/>
              </a:rPr>
              <a:t>stride-1</a:t>
            </a:r>
            <a:r>
              <a:rPr lang="zh-CN" altLang="en-US" b="0" i="0" dirty="0">
                <a:solidFill>
                  <a:srgbClr val="191B1F"/>
                </a:solidFill>
                <a:effectLst/>
                <a:latin typeface="-apple-system"/>
              </a:rPr>
              <a:t>个元素</a:t>
            </a:r>
            <a:r>
              <a:rPr lang="en-US" altLang="zh-CN" b="0" i="0" dirty="0">
                <a:solidFill>
                  <a:srgbClr val="191B1F"/>
                </a:solidFill>
                <a:effectLst/>
                <a:latin typeface="-apple-system"/>
              </a:rPr>
              <a:t>0</a:t>
            </a:r>
            <a:r>
              <a:rPr lang="zh-CN" altLang="en-US" b="0" i="0" dirty="0">
                <a:solidFill>
                  <a:srgbClr val="191B1F"/>
                </a:solidFill>
                <a:effectLst/>
                <a:latin typeface="-apple-system"/>
              </a:rPr>
              <a:t>），</a:t>
            </a:r>
            <a:r>
              <a:rPr lang="en-US" altLang="zh-CN" b="0" i="0" dirty="0">
                <a:solidFill>
                  <a:srgbClr val="191B1F"/>
                </a:solidFill>
                <a:effectLst/>
                <a:latin typeface="-apple-system"/>
              </a:rPr>
              <a:t>stride=1</a:t>
            </a:r>
            <a:r>
              <a:rPr lang="zh-CN" altLang="en-US" b="0" i="0" dirty="0">
                <a:solidFill>
                  <a:srgbClr val="191B1F"/>
                </a:solidFill>
                <a:effectLst/>
                <a:latin typeface="-apple-system"/>
              </a:rPr>
              <a:t>时距离为</a:t>
            </a:r>
            <a:r>
              <a:rPr lang="en-US" altLang="zh-CN" b="0" i="0" dirty="0">
                <a:solidFill>
                  <a:srgbClr val="191B1F"/>
                </a:solidFill>
                <a:effectLst/>
                <a:latin typeface="-apple-system"/>
              </a:rPr>
              <a:t>0</a:t>
            </a:r>
            <a:r>
              <a:rPr lang="zh-CN" altLang="en-US" b="0" i="0" dirty="0">
                <a:solidFill>
                  <a:srgbClr val="191B1F"/>
                </a:solidFill>
                <a:effectLst/>
                <a:latin typeface="-apple-system"/>
              </a:rPr>
              <a:t>，</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4574343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U-net</a:t>
            </a:r>
            <a:r>
              <a:rPr lang="zh-CN" altLang="en-US" dirty="0"/>
              <a:t>首先被用于生物医学影像分割，这幅图非常详尽的展示了</a:t>
            </a:r>
            <a:r>
              <a:rPr lang="en-US" altLang="zh-CN" dirty="0"/>
              <a:t>U-Net</a:t>
            </a:r>
            <a:r>
              <a:rPr lang="zh-CN" altLang="en-US" dirty="0"/>
              <a:t>的结构，首先这是一个</a:t>
            </a:r>
            <a:r>
              <a:rPr lang="en-US" altLang="zh-CN" dirty="0"/>
              <a:t>Encoder-Decoder</a:t>
            </a:r>
            <a:r>
              <a:rPr lang="zh-CN" altLang="en-US" dirty="0"/>
              <a:t>结构，编码就是特征提取以及下采样的部分，而解码就是通过一系列上采样得到最终的分割图，这个示意图中的每一个长条形都是一个特征层，而这些箭头都是一种操作，那么我们从输入来看，首先输入的一个</a:t>
            </a:r>
            <a:r>
              <a:rPr lang="en-US" altLang="zh-CN" dirty="0"/>
              <a:t>572*572*1</a:t>
            </a:r>
            <a:r>
              <a:rPr lang="zh-CN" altLang="en-US" dirty="0"/>
              <a:t>的单通道的影像，通过一个卷积层，卷积核大小为</a:t>
            </a:r>
            <a:r>
              <a:rPr lang="en-US" altLang="zh-CN" dirty="0"/>
              <a:t>3*3</a:t>
            </a:r>
            <a:r>
              <a:rPr lang="zh-CN" altLang="en-US" dirty="0"/>
              <a:t>，步距为</a:t>
            </a:r>
            <a:r>
              <a:rPr lang="en-US" altLang="zh-CN" dirty="0"/>
              <a:t>1</a:t>
            </a:r>
            <a:r>
              <a:rPr lang="zh-CN" altLang="en-US" dirty="0"/>
              <a:t>，没有做填充</a:t>
            </a:r>
            <a:r>
              <a:rPr lang="en-US" altLang="zh-CN" dirty="0"/>
              <a:t>0</a:t>
            </a:r>
            <a:r>
              <a:rPr lang="zh-CN" altLang="en-US" dirty="0"/>
              <a:t>的操作，有</a:t>
            </a:r>
            <a:r>
              <a:rPr lang="en-US" altLang="zh-CN" dirty="0"/>
              <a:t>64</a:t>
            </a:r>
            <a:r>
              <a:rPr lang="zh-CN" altLang="en-US" dirty="0"/>
              <a:t>个卷积核，这样就通过前面的计算公式我们可以看到这里输出的图像的尺寸为</a:t>
            </a:r>
            <a:r>
              <a:rPr lang="en-US" altLang="zh-CN" dirty="0"/>
              <a:t>570*570*64</a:t>
            </a:r>
            <a:r>
              <a:rPr lang="zh-CN" altLang="en-US" dirty="0"/>
              <a:t>，然后再经过一个卷积层变为</a:t>
            </a:r>
            <a:r>
              <a:rPr lang="en-US" altLang="zh-CN" dirty="0"/>
              <a:t>568*568*64</a:t>
            </a:r>
            <a:r>
              <a:rPr lang="zh-CN" altLang="en-US" dirty="0"/>
              <a:t>，然后经过一个</a:t>
            </a:r>
            <a:r>
              <a:rPr lang="en-US" altLang="zh-CN" dirty="0"/>
              <a:t>2*2</a:t>
            </a:r>
            <a:r>
              <a:rPr lang="zh-CN" altLang="en-US" dirty="0"/>
              <a:t>的最大池化下采样就会将图像变为原始图像的一半，但是在这个地方不会改变通道数，经过</a:t>
            </a:r>
            <a:r>
              <a:rPr lang="en-US" altLang="zh-CN" dirty="0"/>
              <a:t>4</a:t>
            </a:r>
            <a:r>
              <a:rPr lang="zh-CN" altLang="en-US" dirty="0"/>
              <a:t>个池化层后，图像大小变为</a:t>
            </a:r>
            <a:r>
              <a:rPr lang="en-US" altLang="zh-CN" dirty="0"/>
              <a:t>32*32*512</a:t>
            </a:r>
            <a:r>
              <a:rPr lang="zh-CN" altLang="en-US" dirty="0"/>
              <a:t>，然后经过两次卷积变为</a:t>
            </a:r>
            <a:r>
              <a:rPr lang="en-US" altLang="zh-CN" dirty="0"/>
              <a:t>28*28*1024</a:t>
            </a:r>
            <a:r>
              <a:rPr lang="zh-CN" altLang="en-US" dirty="0"/>
              <a:t>，这里就来到一个用转置卷积做一个上采样，这里会将图像上采样到原来的两倍，通道数变为之前的一半，成为这里的蓝色的部分，然后这里的灰色的部分就是将前面编码器中的特征层经过一个中心裁切，然后和转置卷积输出的特征曾做一个拼接，拼接之后通道数就变成了</a:t>
            </a:r>
            <a:r>
              <a:rPr lang="en-US" altLang="zh-CN" dirty="0"/>
              <a:t>1024</a:t>
            </a:r>
            <a:r>
              <a:rPr lang="zh-CN" altLang="en-US" dirty="0"/>
              <a:t>，然后再通过两个卷积层，还是和之前的一样，这里经过</a:t>
            </a:r>
            <a:r>
              <a:rPr lang="en-US" altLang="zh-CN" dirty="0"/>
              <a:t>4</a:t>
            </a:r>
            <a:r>
              <a:rPr lang="zh-CN" altLang="en-US" dirty="0"/>
              <a:t>个上采样之后，就会将影像尺寸恢复到</a:t>
            </a:r>
            <a:r>
              <a:rPr lang="en-US" altLang="zh-CN" dirty="0"/>
              <a:t>388*388*64</a:t>
            </a:r>
            <a:r>
              <a:rPr lang="zh-CN" altLang="en-US" dirty="0"/>
              <a:t>，最后再通过一个</a:t>
            </a:r>
            <a:r>
              <a:rPr lang="en-US" altLang="zh-CN" dirty="0"/>
              <a:t>1*1</a:t>
            </a:r>
            <a:r>
              <a:rPr lang="zh-CN" altLang="en-US" dirty="0"/>
              <a:t>的卷积层，这里的通道数和分类的类别相同，因为分类是分类成前景和背景层，所以这里的卷积核个数为</a:t>
            </a:r>
            <a:r>
              <a:rPr lang="en-US" altLang="zh-CN" dirty="0"/>
              <a:t>2</a:t>
            </a:r>
            <a:r>
              <a:rPr lang="zh-CN" altLang="en-US" dirty="0"/>
              <a:t>，最后输出的影像大小其实只是原图的一部分，也就</a:t>
            </a:r>
            <a:r>
              <a:rPr lang="en-US" altLang="zh-CN" dirty="0"/>
              <a:t>388*388</a:t>
            </a:r>
            <a:r>
              <a:rPr lang="zh-CN" altLang="en-US" dirty="0"/>
              <a:t>，也就是右边的这个示意图，蓝色方框是输入影像的大小，但是输出只输出了黄色方框的影像。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这就是最原始的</a:t>
            </a:r>
            <a:r>
              <a:rPr lang="en-US" altLang="zh-CN" dirty="0"/>
              <a:t>U-Net</a:t>
            </a:r>
            <a:r>
              <a:rPr lang="zh-CN" altLang="en-US" dirty="0"/>
              <a:t>结构，</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052599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然后我们来看一个用</a:t>
            </a:r>
            <a:r>
              <a:rPr lang="en-US" altLang="zh-CN" dirty="0"/>
              <a:t>U-Net</a:t>
            </a:r>
            <a:r>
              <a:rPr lang="zh-CN" altLang="en-US" dirty="0"/>
              <a:t>网络架构做道路提取的论文，这篇论文的结构和我们刚刚介绍的原始的</a:t>
            </a:r>
            <a:r>
              <a:rPr lang="en-US" altLang="zh-CN" dirty="0"/>
              <a:t>U-Net</a:t>
            </a:r>
            <a:r>
              <a:rPr lang="zh-CN" altLang="en-US" dirty="0"/>
              <a:t>结构非常发的相近，不同之处，首先在这个架构中他经过卷积过后是不会减小特征图的尺寸的，就是输入是</a:t>
            </a:r>
            <a:r>
              <a:rPr lang="en-US" altLang="zh-CN" dirty="0"/>
              <a:t>256*256*3</a:t>
            </a:r>
            <a:r>
              <a:rPr lang="zh-CN" altLang="en-US" dirty="0"/>
              <a:t>的影像，经过两次卷积后通道数变为</a:t>
            </a:r>
            <a:r>
              <a:rPr lang="en-US" altLang="zh-CN" dirty="0"/>
              <a:t>16</a:t>
            </a:r>
            <a:r>
              <a:rPr lang="zh-CN" altLang="en-US" dirty="0"/>
              <a:t>，但是图像尺寸仍然为</a:t>
            </a:r>
            <a:r>
              <a:rPr lang="en-US" altLang="zh-CN" dirty="0"/>
              <a:t>256*256</a:t>
            </a:r>
            <a:r>
              <a:rPr lang="zh-CN" altLang="en-US" dirty="0"/>
              <a:t>，我想这个部分应该是在做卷积的时候做了</a:t>
            </a:r>
            <a:r>
              <a:rPr lang="en-US" altLang="zh-CN" dirty="0"/>
              <a:t>padding</a:t>
            </a:r>
            <a:r>
              <a:rPr lang="zh-CN" altLang="en-US" dirty="0"/>
              <a:t>填充的操作，另外一个不同点是在编码结构和解码结构之间的连接部分没有做中心裁剪，因为这个部分尺寸是一致的，所以不需要裁切就可以直接进行拼接，然后就是通道数的变化，最终的输出图像是只有一个通道的图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然后是这个网络结构的一个评价的情况</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9379255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另外还有一个利用</a:t>
            </a:r>
            <a:r>
              <a:rPr lang="en-US" altLang="zh-CN" dirty="0"/>
              <a:t>U-Net</a:t>
            </a:r>
            <a:r>
              <a:rPr lang="zh-CN" altLang="en-US" dirty="0"/>
              <a:t>网络结构做土地分类的</a:t>
            </a:r>
            <a:r>
              <a:rPr lang="en-US" altLang="zh-CN" dirty="0"/>
              <a:t>U-Net</a:t>
            </a:r>
            <a:r>
              <a:rPr lang="zh-CN" altLang="en-US" dirty="0"/>
              <a:t>网络结构，这个网络结构整体上看是和之前的</a:t>
            </a:r>
            <a:r>
              <a:rPr lang="en-US" altLang="zh-CN" dirty="0"/>
              <a:t>U-Net</a:t>
            </a:r>
            <a:r>
              <a:rPr lang="zh-CN" altLang="en-US" dirty="0"/>
              <a:t>网络结构差不多，但是其实还是有一些区别，首先输入是</a:t>
            </a:r>
            <a:r>
              <a:rPr lang="en-US" altLang="zh-CN" dirty="0"/>
              <a:t>128*128*4</a:t>
            </a:r>
            <a:r>
              <a:rPr lang="zh-CN" altLang="en-US" dirty="0"/>
              <a:t>，</a:t>
            </a:r>
            <a:r>
              <a:rPr lang="en-US" altLang="zh-CN" dirty="0"/>
              <a:t>4</a:t>
            </a:r>
            <a:r>
              <a:rPr lang="zh-CN" altLang="en-US" dirty="0"/>
              <a:t>个通道分别对应</a:t>
            </a:r>
            <a:r>
              <a:rPr lang="en-US" altLang="zh-CN" dirty="0"/>
              <a:t>RGB</a:t>
            </a:r>
            <a:r>
              <a:rPr lang="zh-CN" altLang="en-US" dirty="0"/>
              <a:t>和近红外，同样经过两个卷积层，在卷积操作中也是加上了填充操作，这样图像的尺度不会发生改变，每个卷积层后跟上一个</a:t>
            </a:r>
            <a:r>
              <a:rPr lang="en-US" altLang="zh-CN" dirty="0"/>
              <a:t>BN</a:t>
            </a:r>
            <a:r>
              <a:rPr lang="zh-CN" altLang="en-US" dirty="0"/>
              <a:t>，将输出标准化为相同的比例，然后同样经过最大池化的下采样层，将图像尺寸变为原来的一半，但是在做下采样的时候会加一个</a:t>
            </a:r>
            <a:r>
              <a:rPr lang="en-US" altLang="zh-CN" dirty="0"/>
              <a:t>Drop</a:t>
            </a:r>
            <a:r>
              <a:rPr lang="zh-CN" altLang="en-US" dirty="0"/>
              <a:t>，这是和之前的网络结构不太一样的地方，加上这个</a:t>
            </a:r>
            <a:r>
              <a:rPr lang="en-US" altLang="zh-CN" dirty="0"/>
              <a:t>Dropout</a:t>
            </a:r>
            <a:r>
              <a:rPr lang="zh-CN" altLang="en-US" dirty="0"/>
              <a:t>，可以随机停用神经元，主要是为了减少过拟合和泛化误差。经过</a:t>
            </a:r>
            <a:r>
              <a:rPr lang="en-US" altLang="zh-CN" dirty="0"/>
              <a:t>4</a:t>
            </a:r>
            <a:r>
              <a:rPr lang="zh-CN" altLang="en-US" dirty="0"/>
              <a:t>个池化层后，进入解码结构进行上采样，上采样同样是用的转置卷积，后加一个</a:t>
            </a:r>
            <a:r>
              <a:rPr lang="en-US" altLang="zh-CN" dirty="0"/>
              <a:t>Dropout</a:t>
            </a:r>
            <a:r>
              <a:rPr lang="zh-CN" altLang="en-US" dirty="0"/>
              <a:t>层，逐步回复图像尺寸，在这里的编码解码结构之间的连接层同样是没有裁切可以直接进行拼接的，最后输出的的通道为</a:t>
            </a:r>
            <a:r>
              <a:rPr lang="en-US" altLang="zh-CN" dirty="0"/>
              <a:t>6</a:t>
            </a:r>
            <a:r>
              <a:rPr lang="zh-CN" altLang="en-US" dirty="0"/>
              <a:t>通道影像，因为这里有</a:t>
            </a:r>
            <a:r>
              <a:rPr lang="en-US" altLang="zh-CN" dirty="0"/>
              <a:t>6</a:t>
            </a:r>
            <a:r>
              <a:rPr lang="zh-CN" altLang="en-US" dirty="0"/>
              <a:t>个分类。</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6059657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这个就是</a:t>
            </a:r>
            <a:r>
              <a:rPr lang="en-US" altLang="zh-CN" dirty="0"/>
              <a:t>U-Net++</a:t>
            </a:r>
            <a:r>
              <a:rPr lang="zh-CN" altLang="en-US" dirty="0"/>
              <a:t>的网络结构图，首先从</a:t>
            </a:r>
            <a:r>
              <a:rPr lang="en-US" altLang="zh-CN" dirty="0"/>
              <a:t>x0</a:t>
            </a:r>
            <a:r>
              <a:rPr lang="zh-CN" altLang="en-US" dirty="0"/>
              <a:t>到</a:t>
            </a:r>
            <a:r>
              <a:rPr lang="en-US" altLang="zh-CN" dirty="0"/>
              <a:t>x4</a:t>
            </a:r>
            <a:r>
              <a:rPr lang="zh-CN" altLang="en-US" dirty="0"/>
              <a:t>这一部分是一个编码结构，每一个圆形代表的是一个卷积块，这个卷积块就像是我们之前提到是一样的，向下的箭头是下采样，向上的箭头是上采样，虚线箭头是跳跃连接。然后我们如果只看最外面的黑色的部分我们就会发现其实这就是一个</a:t>
            </a:r>
            <a:r>
              <a:rPr lang="en-US" altLang="zh-CN" dirty="0"/>
              <a:t>U-Net</a:t>
            </a:r>
            <a:r>
              <a:rPr lang="zh-CN" altLang="en-US" dirty="0"/>
              <a:t>结构，而</a:t>
            </a:r>
            <a:r>
              <a:rPr lang="en-US" altLang="zh-CN" dirty="0"/>
              <a:t>U-Net++</a:t>
            </a:r>
            <a:r>
              <a:rPr lang="zh-CN" altLang="en-US" dirty="0"/>
              <a:t>主要改变的地方就是在于重新设计了跳跃路径的连接，在原来的跳跃连接的部分填充了</a:t>
            </a:r>
            <a:r>
              <a:rPr lang="en-US" altLang="zh-CN" dirty="0"/>
              <a:t>6</a:t>
            </a:r>
            <a:r>
              <a:rPr lang="zh-CN" altLang="en-US" dirty="0"/>
              <a:t>个卷积块，在保留了长跳跃连接的同时增加了一系列短的跳跃连接，在这个过程中就可以</a:t>
            </a:r>
            <a:r>
              <a:rPr lang="zh-CN" altLang="en-US" b="0" i="0" dirty="0">
                <a:solidFill>
                  <a:srgbClr val="191B1F"/>
                </a:solidFill>
                <a:effectLst/>
                <a:latin typeface="-apple-system"/>
              </a:rPr>
              <a:t>抓取不同层次的特征</a:t>
            </a:r>
            <a:r>
              <a:rPr lang="en-US" altLang="zh-CN" b="0" i="0" dirty="0">
                <a:solidFill>
                  <a:srgbClr val="191B1F"/>
                </a:solidFill>
                <a:effectLst/>
                <a:latin typeface="-apple-system"/>
              </a:rPr>
              <a:t>,</a:t>
            </a:r>
            <a:r>
              <a:rPr lang="zh-CN" altLang="en-US" b="0" i="0" dirty="0">
                <a:solidFill>
                  <a:srgbClr val="191B1F"/>
                </a:solidFill>
                <a:effectLst/>
                <a:latin typeface="-apple-system"/>
              </a:rPr>
              <a:t>将它们通过特征叠加的方式整合</a:t>
            </a:r>
            <a:endParaRPr lang="en-US" altLang="zh-CN" b="0" i="0" dirty="0">
              <a:solidFill>
                <a:srgbClr val="191B1F"/>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191B1F"/>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91B1F"/>
                </a:solidFill>
                <a:effectLst/>
                <a:latin typeface="-apple-system"/>
              </a:rPr>
              <a:t>重新设计的跳跃路径改变了编码器和解码器子网络的连接性。在</a:t>
            </a:r>
            <a:r>
              <a:rPr lang="en-US" altLang="zh-CN" b="0" i="0" dirty="0">
                <a:solidFill>
                  <a:srgbClr val="191B1F"/>
                </a:solidFill>
                <a:effectLst/>
                <a:latin typeface="-apple-system"/>
              </a:rPr>
              <a:t>U-Net</a:t>
            </a:r>
            <a:r>
              <a:rPr lang="zh-CN" altLang="en-US" b="0" i="0" dirty="0">
                <a:solidFill>
                  <a:srgbClr val="191B1F"/>
                </a:solidFill>
                <a:effectLst/>
                <a:latin typeface="-apple-system"/>
              </a:rPr>
              <a:t>中，编码器的特征图直接在解码器中接收；然而，在 </a:t>
            </a:r>
            <a:r>
              <a:rPr lang="en-US" altLang="zh-CN" b="0" i="0" dirty="0">
                <a:solidFill>
                  <a:srgbClr val="191B1F"/>
                </a:solidFill>
                <a:effectLst/>
                <a:latin typeface="-apple-system"/>
              </a:rPr>
              <a:t>U-Net++ </a:t>
            </a:r>
            <a:r>
              <a:rPr lang="zh-CN" altLang="en-US" b="0" i="0" dirty="0">
                <a:solidFill>
                  <a:srgbClr val="191B1F"/>
                </a:solidFill>
                <a:effectLst/>
                <a:latin typeface="-apple-system"/>
              </a:rPr>
              <a:t>中，它们经历了密集卷积块，其卷积层数取决于金字塔级别。例如，节点 </a:t>
            </a:r>
            <a:r>
              <a:rPr lang="en-US" altLang="zh-CN" b="0" i="0" dirty="0">
                <a:solidFill>
                  <a:srgbClr val="191B1F"/>
                </a:solidFill>
                <a:effectLst/>
                <a:latin typeface="-apple-system"/>
              </a:rPr>
              <a:t>X0,0 </a:t>
            </a:r>
            <a:r>
              <a:rPr lang="zh-CN" altLang="en-US" b="0" i="0" dirty="0">
                <a:solidFill>
                  <a:srgbClr val="191B1F"/>
                </a:solidFill>
                <a:effectLst/>
                <a:latin typeface="-apple-system"/>
              </a:rPr>
              <a:t>和 </a:t>
            </a:r>
            <a:r>
              <a:rPr lang="en-US" altLang="zh-CN" b="0" i="0" dirty="0">
                <a:solidFill>
                  <a:srgbClr val="191B1F"/>
                </a:solidFill>
                <a:effectLst/>
                <a:latin typeface="-apple-system"/>
              </a:rPr>
              <a:t>X0,4 </a:t>
            </a:r>
            <a:r>
              <a:rPr lang="zh-CN" altLang="en-US" b="0" i="0" dirty="0">
                <a:solidFill>
                  <a:srgbClr val="191B1F"/>
                </a:solidFill>
                <a:effectLst/>
                <a:latin typeface="-apple-system"/>
              </a:rPr>
              <a:t>之间的跳跃路径由具有三个卷积层的密集卷积块组成，其中每个卷积层前面都有一个串联层，这个串联层将同一密集块的前一个卷积层的输出与较低密集块的相应上采样输出。</a:t>
            </a:r>
            <a:endParaRPr lang="en-US" altLang="zh-CN" b="0" i="0" dirty="0">
              <a:solidFill>
                <a:srgbClr val="191B1F"/>
              </a:solidFill>
              <a:effectLst/>
              <a:latin typeface="-apple-system"/>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7514246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91B1F"/>
                </a:solidFill>
                <a:effectLst/>
                <a:latin typeface="-apple-system"/>
              </a:rPr>
              <a:t>另外一个特点就是可以实现剪枝操作，也就是我们</a:t>
            </a:r>
            <a:r>
              <a:rPr lang="en-US" altLang="zh-CN" b="0" i="0" dirty="0">
                <a:solidFill>
                  <a:srgbClr val="191B1F"/>
                </a:solidFill>
                <a:effectLst/>
                <a:latin typeface="-apple-system"/>
              </a:rPr>
              <a:t>C</a:t>
            </a:r>
            <a:r>
              <a:rPr lang="zh-CN" altLang="en-US" b="0" i="0" dirty="0">
                <a:solidFill>
                  <a:srgbClr val="191B1F"/>
                </a:solidFill>
                <a:effectLst/>
                <a:latin typeface="-apple-system"/>
              </a:rPr>
              <a:t>中的</a:t>
            </a:r>
            <a:r>
              <a:rPr lang="en-US" altLang="zh-CN" b="0" i="0" dirty="0">
                <a:solidFill>
                  <a:srgbClr val="191B1F"/>
                </a:solidFill>
                <a:effectLst/>
                <a:latin typeface="-apple-system"/>
              </a:rPr>
              <a:t>L4</a:t>
            </a:r>
            <a:r>
              <a:rPr lang="zh-CN" altLang="en-US" b="0" i="0" dirty="0">
                <a:solidFill>
                  <a:srgbClr val="191B1F"/>
                </a:solidFill>
                <a:effectLst/>
                <a:latin typeface="-apple-system"/>
              </a:rPr>
              <a:t>，</a:t>
            </a:r>
            <a:r>
              <a:rPr lang="en-US" altLang="zh-CN" b="0" i="0" dirty="0">
                <a:solidFill>
                  <a:srgbClr val="191B1F"/>
                </a:solidFill>
                <a:effectLst/>
                <a:latin typeface="-apple-system"/>
              </a:rPr>
              <a:t>L3</a:t>
            </a:r>
            <a:r>
              <a:rPr lang="zh-CN" altLang="en-US" b="0" i="0" dirty="0">
                <a:solidFill>
                  <a:srgbClr val="191B1F"/>
                </a:solidFill>
                <a:effectLst/>
                <a:latin typeface="-apple-system"/>
              </a:rPr>
              <a:t>；</a:t>
            </a:r>
            <a:r>
              <a:rPr lang="en-US" altLang="zh-CN" b="0" i="0" dirty="0">
                <a:solidFill>
                  <a:srgbClr val="191B1F"/>
                </a:solidFill>
                <a:effectLst/>
                <a:latin typeface="-apple-system"/>
              </a:rPr>
              <a:t>L2</a:t>
            </a:r>
            <a:r>
              <a:rPr lang="zh-CN" altLang="en-US" b="0" i="0" dirty="0">
                <a:solidFill>
                  <a:srgbClr val="191B1F"/>
                </a:solidFill>
                <a:effectLst/>
                <a:latin typeface="-apple-system"/>
              </a:rPr>
              <a:t>；</a:t>
            </a:r>
            <a:r>
              <a:rPr lang="en-US" altLang="zh-CN" b="0" i="0" dirty="0">
                <a:solidFill>
                  <a:srgbClr val="191B1F"/>
                </a:solidFill>
                <a:effectLst/>
                <a:latin typeface="-apple-system"/>
              </a:rPr>
              <a:t>L1</a:t>
            </a:r>
            <a:r>
              <a:rPr lang="zh-CN" altLang="en-US" b="0" i="0" dirty="0">
                <a:solidFill>
                  <a:srgbClr val="191B1F"/>
                </a:solidFill>
                <a:effectLst/>
                <a:latin typeface="-apple-system"/>
              </a:rPr>
              <a:t>，因为每个子网络的输出都其实已经是图像的分割结果了，所以如果小的子网络的输出结果已经足够好了，我们可以随意的剪掉那些多余的部分，而网络的深度和数据集的难度是有关系的，在这</a:t>
            </a:r>
            <a:r>
              <a:rPr lang="en-US" altLang="zh-CN" b="0" i="0" dirty="0">
                <a:solidFill>
                  <a:srgbClr val="191B1F"/>
                </a:solidFill>
                <a:effectLst/>
                <a:latin typeface="-apple-system"/>
              </a:rPr>
              <a:t>4</a:t>
            </a:r>
            <a:r>
              <a:rPr lang="zh-CN" altLang="en-US" b="0" i="0" dirty="0">
                <a:solidFill>
                  <a:srgbClr val="191B1F"/>
                </a:solidFill>
                <a:effectLst/>
                <a:latin typeface="-apple-system"/>
              </a:rPr>
              <a:t>个网络结构中</a:t>
            </a:r>
            <a:r>
              <a:rPr lang="en-US" altLang="zh-CN" b="0" i="0" dirty="0">
                <a:solidFill>
                  <a:srgbClr val="191B1F"/>
                </a:solidFill>
                <a:effectLst/>
                <a:latin typeface="-apple-system"/>
              </a:rPr>
              <a:t>L1</a:t>
            </a:r>
            <a:r>
              <a:rPr lang="zh-CN" altLang="en-US" b="0" i="0" dirty="0">
                <a:solidFill>
                  <a:srgbClr val="191B1F"/>
                </a:solidFill>
                <a:effectLst/>
                <a:latin typeface="-apple-system"/>
              </a:rPr>
              <a:t>参数量只有</a:t>
            </a:r>
            <a:r>
              <a:rPr lang="en-US" altLang="zh-CN" b="0" i="0" dirty="0">
                <a:solidFill>
                  <a:srgbClr val="191B1F"/>
                </a:solidFill>
                <a:effectLst/>
                <a:latin typeface="-apple-system"/>
              </a:rPr>
              <a:t>0.1M</a:t>
            </a:r>
            <a:r>
              <a:rPr lang="zh-CN" altLang="en-US" b="0" i="0" dirty="0">
                <a:solidFill>
                  <a:srgbClr val="191B1F"/>
                </a:solidFill>
                <a:effectLst/>
                <a:latin typeface="-apple-system"/>
              </a:rPr>
              <a:t>，</a:t>
            </a:r>
            <a:r>
              <a:rPr lang="en-US" altLang="zh-CN" b="0" i="0" dirty="0">
                <a:solidFill>
                  <a:srgbClr val="191B1F"/>
                </a:solidFill>
                <a:effectLst/>
                <a:latin typeface="-apple-system"/>
              </a:rPr>
              <a:t>L4</a:t>
            </a:r>
            <a:r>
              <a:rPr lang="zh-CN" altLang="en-US" b="0" i="0" dirty="0">
                <a:solidFill>
                  <a:srgbClr val="191B1F"/>
                </a:solidFill>
                <a:effectLst/>
                <a:latin typeface="-apple-system"/>
              </a:rPr>
              <a:t>有</a:t>
            </a:r>
            <a:r>
              <a:rPr lang="en-US" altLang="zh-CN" b="0" i="0" dirty="0">
                <a:solidFill>
                  <a:srgbClr val="191B1F"/>
                </a:solidFill>
                <a:effectLst/>
                <a:latin typeface="-apple-system"/>
              </a:rPr>
              <a:t>9M</a:t>
            </a:r>
            <a:r>
              <a:rPr lang="zh-CN" altLang="en-US" b="0" i="0" dirty="0">
                <a:solidFill>
                  <a:srgbClr val="191B1F"/>
                </a:solidFill>
                <a:effectLst/>
                <a:latin typeface="-apple-system"/>
              </a:rPr>
              <a:t>，也就是说如果</a:t>
            </a:r>
            <a:r>
              <a:rPr lang="en-US" altLang="zh-CN" b="0" i="0" dirty="0">
                <a:solidFill>
                  <a:srgbClr val="191B1F"/>
                </a:solidFill>
                <a:effectLst/>
                <a:latin typeface="-apple-system"/>
              </a:rPr>
              <a:t>L1</a:t>
            </a:r>
            <a:r>
              <a:rPr lang="zh-CN" altLang="en-US" b="0" i="0" dirty="0">
                <a:solidFill>
                  <a:srgbClr val="191B1F"/>
                </a:solidFill>
                <a:effectLst/>
                <a:latin typeface="-apple-system"/>
              </a:rPr>
              <a:t>的效果已经能够满足要求，那么模型可以被剪掉</a:t>
            </a:r>
            <a:r>
              <a:rPr lang="en-US" altLang="zh-CN" b="0" i="0" dirty="0">
                <a:solidFill>
                  <a:srgbClr val="191B1F"/>
                </a:solidFill>
                <a:effectLst/>
                <a:latin typeface="-apple-system"/>
              </a:rPr>
              <a:t>98.8%</a:t>
            </a:r>
            <a:r>
              <a:rPr lang="zh-CN" altLang="en-US" b="0" i="0" dirty="0">
                <a:solidFill>
                  <a:srgbClr val="191B1F"/>
                </a:solidFill>
                <a:effectLst/>
                <a:latin typeface="-apple-system"/>
              </a:rPr>
              <a:t>。</a:t>
            </a:r>
            <a:endParaRPr lang="en-US" altLang="zh-CN" b="0" i="0" dirty="0">
              <a:solidFill>
                <a:srgbClr val="191B1F"/>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那么我们从左边的图就可以看到不同的深度的分割效果，在这</a:t>
            </a:r>
            <a:r>
              <a:rPr lang="en-US" altLang="zh-CN" dirty="0"/>
              <a:t>4</a:t>
            </a:r>
            <a:r>
              <a:rPr lang="zh-CN" altLang="en-US" dirty="0"/>
              <a:t>个数据集中我们可以看到</a:t>
            </a:r>
            <a:r>
              <a:rPr lang="en-US" altLang="zh-CN" dirty="0"/>
              <a:t>L1</a:t>
            </a:r>
            <a:r>
              <a:rPr lang="zh-CN" altLang="en-US" dirty="0"/>
              <a:t>的效果还是不太好，毕竟这个网络还是太浅了，但是其中有</a:t>
            </a:r>
            <a:r>
              <a:rPr lang="en-US" altLang="zh-CN" dirty="0"/>
              <a:t>3</a:t>
            </a:r>
            <a:r>
              <a:rPr lang="zh-CN" altLang="en-US" dirty="0"/>
              <a:t>个数据集可以的结果可以显示</a:t>
            </a:r>
            <a:r>
              <a:rPr lang="en-US" altLang="zh-CN" dirty="0"/>
              <a:t>L2</a:t>
            </a:r>
            <a:r>
              <a:rPr lang="zh-CN" altLang="en-US" dirty="0"/>
              <a:t>和</a:t>
            </a:r>
            <a:r>
              <a:rPr lang="en-US" altLang="zh-CN" dirty="0"/>
              <a:t>L4</a:t>
            </a:r>
            <a:r>
              <a:rPr lang="zh-CN" altLang="en-US" dirty="0"/>
              <a:t>的结果非常接近，</a:t>
            </a:r>
            <a:r>
              <a:rPr lang="zh-CN" altLang="en-US" b="0" i="0" dirty="0">
                <a:solidFill>
                  <a:srgbClr val="191B1F"/>
                </a:solidFill>
                <a:effectLst/>
                <a:latin typeface="-apple-system"/>
              </a:rPr>
              <a:t>也就是说对于这三个数据集，在测试阶段，我们不需要用</a:t>
            </a:r>
            <a:r>
              <a:rPr lang="en-US" altLang="zh-CN" b="0" i="0" dirty="0">
                <a:solidFill>
                  <a:srgbClr val="191B1F"/>
                </a:solidFill>
                <a:effectLst/>
                <a:latin typeface="-apple-system"/>
              </a:rPr>
              <a:t>9M</a:t>
            </a:r>
            <a:r>
              <a:rPr lang="zh-CN" altLang="en-US" b="0" i="0" dirty="0">
                <a:solidFill>
                  <a:srgbClr val="191B1F"/>
                </a:solidFill>
                <a:effectLst/>
                <a:latin typeface="-apple-system"/>
              </a:rPr>
              <a:t>的</a:t>
            </a:r>
            <a:r>
              <a:rPr lang="en-US" altLang="zh-CN" b="0" i="0" dirty="0">
                <a:solidFill>
                  <a:srgbClr val="191B1F"/>
                </a:solidFill>
                <a:effectLst/>
                <a:latin typeface="-apple-system"/>
              </a:rPr>
              <a:t>L4</a:t>
            </a:r>
            <a:r>
              <a:rPr lang="zh-CN" altLang="en-US" b="0" i="0" dirty="0">
                <a:solidFill>
                  <a:srgbClr val="191B1F"/>
                </a:solidFill>
                <a:effectLst/>
                <a:latin typeface="-apple-system"/>
              </a:rPr>
              <a:t>网络，用</a:t>
            </a:r>
            <a:r>
              <a:rPr lang="en-US" altLang="zh-CN" b="0" i="0" dirty="0">
                <a:solidFill>
                  <a:srgbClr val="191B1F"/>
                </a:solidFill>
                <a:effectLst/>
                <a:latin typeface="-apple-system"/>
              </a:rPr>
              <a:t>0.5M</a:t>
            </a:r>
            <a:r>
              <a:rPr lang="zh-CN" altLang="en-US" b="0" i="0" dirty="0">
                <a:solidFill>
                  <a:srgbClr val="191B1F"/>
                </a:solidFill>
                <a:effectLst/>
                <a:latin typeface="-apple-system"/>
              </a:rPr>
              <a:t>的</a:t>
            </a:r>
            <a:r>
              <a:rPr lang="en-US" altLang="zh-CN" b="0" i="0" dirty="0">
                <a:solidFill>
                  <a:srgbClr val="191B1F"/>
                </a:solidFill>
                <a:effectLst/>
                <a:latin typeface="-apple-system"/>
              </a:rPr>
              <a:t>L2</a:t>
            </a:r>
            <a:r>
              <a:rPr lang="zh-CN" altLang="en-US" b="0" i="0" dirty="0">
                <a:solidFill>
                  <a:srgbClr val="191B1F"/>
                </a:solidFill>
                <a:effectLst/>
                <a:latin typeface="-apple-system"/>
              </a:rPr>
              <a:t>网络就足够了。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91B1F"/>
                </a:solidFill>
                <a:effectLst/>
                <a:latin typeface="-apple-system"/>
              </a:rPr>
              <a:t>第二个可以说明息肉分割是最难的，大家可以看到纵坐标，它代表分割的评价指标，越大越好，其他都能达到挺高的，但是唯独息肉分割只有在</a:t>
            </a:r>
            <a:r>
              <a:rPr lang="en-US" altLang="zh-CN" b="0" i="0" dirty="0">
                <a:solidFill>
                  <a:srgbClr val="191B1F"/>
                </a:solidFill>
                <a:effectLst/>
                <a:latin typeface="-apple-system"/>
              </a:rPr>
              <a:t>30</a:t>
            </a:r>
            <a:r>
              <a:rPr lang="zh-CN" altLang="en-US" b="0" i="0" dirty="0">
                <a:solidFill>
                  <a:srgbClr val="191B1F"/>
                </a:solidFill>
                <a:effectLst/>
                <a:latin typeface="-apple-system"/>
              </a:rPr>
              <a:t>左右，对于比较难的数据集，可以看到网络越深，它的分割结果是在不断上升的。对于大多数比较简单的分割问题，其实并不需要非常深，非常大的网络就可以达到很不错的精度了</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848550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F1F1F"/>
                </a:solidFill>
                <a:effectLst/>
                <a:latin typeface="ElsevierGulliver"/>
              </a:rPr>
              <a:t>最后我们看一下一个和遥感内容相关的利用</a:t>
            </a:r>
            <a:r>
              <a:rPr lang="en-US" altLang="zh-CN" b="0" i="0" dirty="0">
                <a:solidFill>
                  <a:srgbClr val="1F1F1F"/>
                </a:solidFill>
                <a:effectLst/>
                <a:latin typeface="ElsevierGulliver"/>
              </a:rPr>
              <a:t>U-Net++</a:t>
            </a:r>
            <a:r>
              <a:rPr lang="zh-CN" altLang="en-US" b="0" i="0" dirty="0">
                <a:solidFill>
                  <a:srgbClr val="1F1F1F"/>
                </a:solidFill>
                <a:effectLst/>
                <a:latin typeface="ElsevierGulliver"/>
              </a:rPr>
              <a:t>来做卫星影像的云层的语义分割和自动检测这样一个工作，这也是去年年底发表的文章，那么我们也直接来看一下这个论文的网络结构。</a:t>
            </a:r>
            <a:endParaRPr lang="en-US" altLang="zh-CN" b="0" i="0" dirty="0">
              <a:solidFill>
                <a:srgbClr val="1F1F1F"/>
              </a:solidFill>
              <a:effectLst/>
              <a:latin typeface="ElsevierGulliv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F1F1F"/>
                </a:solidFill>
                <a:effectLst/>
                <a:latin typeface="ElsevierGulliver"/>
              </a:rPr>
              <a:t>左侧灰色矩形内的是五个编码器层，右侧图的其余部分都是解码器。</a:t>
            </a:r>
            <a:endParaRPr lang="en-US" altLang="zh-CN" b="0" i="0" dirty="0">
              <a:solidFill>
                <a:srgbClr val="1F1F1F"/>
              </a:solidFill>
              <a:effectLst/>
              <a:latin typeface="ElsevierGulliv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F1F1F"/>
                </a:solidFill>
                <a:effectLst/>
                <a:latin typeface="ElsevierGulliver"/>
              </a:rPr>
              <a:t>这个结构的输入该输入图像是</a:t>
            </a:r>
            <a:r>
              <a:rPr lang="en-US" altLang="zh-CN" b="0" i="0" dirty="0">
                <a:solidFill>
                  <a:srgbClr val="1F1F1F"/>
                </a:solidFill>
                <a:effectLst/>
                <a:latin typeface="ElsevierGulliver"/>
              </a:rPr>
              <a:t>k*m*n</a:t>
            </a:r>
            <a:r>
              <a:rPr lang="zh-CN" altLang="en-US" b="0" i="0" dirty="0">
                <a:solidFill>
                  <a:srgbClr val="1F1F1F"/>
                </a:solidFill>
                <a:effectLst/>
                <a:latin typeface="ElsevierGulliver"/>
              </a:rPr>
              <a:t>的，首先是编码器子网络，该子网络由 </a:t>
            </a:r>
            <a:r>
              <a:rPr lang="en-US" altLang="zh-CN" b="0" i="0" dirty="0">
                <a:solidFill>
                  <a:srgbClr val="1F1F1F"/>
                </a:solidFill>
                <a:effectLst/>
                <a:latin typeface="ElsevierGulliver"/>
              </a:rPr>
              <a:t>5 </a:t>
            </a:r>
            <a:r>
              <a:rPr lang="zh-CN" altLang="en-US" b="0" i="0" dirty="0">
                <a:solidFill>
                  <a:srgbClr val="1F1F1F"/>
                </a:solidFill>
                <a:effectLst/>
                <a:latin typeface="ElsevierGulliver"/>
              </a:rPr>
              <a:t>个编码器层组成。我们尝试使用 </a:t>
            </a:r>
            <a:r>
              <a:rPr lang="en-US" altLang="zh-CN" b="0" i="0" dirty="0">
                <a:solidFill>
                  <a:srgbClr val="1F1F1F"/>
                </a:solidFill>
                <a:effectLst/>
                <a:latin typeface="ElsevierGulliver"/>
              </a:rPr>
              <a:t>7 </a:t>
            </a:r>
            <a:r>
              <a:rPr lang="zh-CN" altLang="en-US" b="0" i="0" dirty="0">
                <a:solidFill>
                  <a:srgbClr val="1F1F1F"/>
                </a:solidFill>
                <a:effectLst/>
                <a:latin typeface="ElsevierGulliver"/>
              </a:rPr>
              <a:t>种不同的预训练模型作为编码器，包括 </a:t>
            </a:r>
            <a:r>
              <a:rPr lang="en-US" altLang="zh-CN" b="0" i="0" dirty="0">
                <a:solidFill>
                  <a:srgbClr val="1F1F1F"/>
                </a:solidFill>
                <a:effectLst/>
                <a:latin typeface="ElsevierGulliver"/>
              </a:rPr>
              <a:t>4 </a:t>
            </a:r>
            <a:r>
              <a:rPr lang="zh-CN" altLang="en-US" b="0" i="0" dirty="0">
                <a:solidFill>
                  <a:srgbClr val="1F1F1F"/>
                </a:solidFill>
                <a:effectLst/>
                <a:latin typeface="ElsevierGulliver"/>
              </a:rPr>
              <a:t>个 </a:t>
            </a:r>
            <a:r>
              <a:rPr lang="en-US" altLang="zh-CN" b="0" i="0" dirty="0" err="1">
                <a:solidFill>
                  <a:srgbClr val="1F1F1F"/>
                </a:solidFill>
                <a:effectLst/>
                <a:latin typeface="ElsevierGulliver"/>
              </a:rPr>
              <a:t>ResNet</a:t>
            </a:r>
            <a:r>
              <a:rPr lang="zh-CN" altLang="en-US" b="0" i="0" dirty="0">
                <a:solidFill>
                  <a:srgbClr val="1F1F1F"/>
                </a:solidFill>
                <a:effectLst/>
                <a:latin typeface="ElsevierGulliver"/>
              </a:rPr>
              <a:t>（</a:t>
            </a:r>
            <a:r>
              <a:rPr lang="en-US" altLang="zh-CN" b="0" i="0" u="none" strike="noStrike" dirty="0">
                <a:solidFill>
                  <a:srgbClr val="0272B1"/>
                </a:solidFill>
                <a:effectLst/>
                <a:latin typeface="ElsevierGulliver"/>
                <a:hlinkClick r:id="rId3"/>
              </a:rPr>
              <a:t>He et al., 2016 </a:t>
            </a:r>
            <a:r>
              <a:rPr lang="zh-CN" altLang="en-US" b="0" i="0" u="none" strike="noStrike" dirty="0">
                <a:solidFill>
                  <a:srgbClr val="0272B1"/>
                </a:solidFill>
                <a:effectLst/>
                <a:latin typeface="ElsevierGulliver"/>
                <a:hlinkClick r:id="rId3"/>
              </a:rPr>
              <a:t>）变体，即 </a:t>
            </a:r>
            <a:r>
              <a:rPr lang="en-US" altLang="zh-CN" b="0" i="0" u="none" strike="noStrike" dirty="0">
                <a:solidFill>
                  <a:srgbClr val="0272B1"/>
                </a:solidFill>
                <a:effectLst/>
                <a:latin typeface="ElsevierGulliver"/>
                <a:hlinkClick r:id="rId3"/>
              </a:rPr>
              <a:t>ResNet-18</a:t>
            </a:r>
            <a:r>
              <a:rPr lang="zh-CN" altLang="en-US" b="0" i="0" u="none" strike="noStrike" dirty="0">
                <a:solidFill>
                  <a:srgbClr val="0272B1"/>
                </a:solidFill>
                <a:effectLst/>
                <a:latin typeface="ElsevierGulliver"/>
                <a:hlinkClick r:id="rId3"/>
              </a:rPr>
              <a:t>、</a:t>
            </a:r>
            <a:r>
              <a:rPr lang="en-US" altLang="zh-CN" b="0" i="0" u="none" strike="noStrike" dirty="0">
                <a:solidFill>
                  <a:srgbClr val="0272B1"/>
                </a:solidFill>
                <a:effectLst/>
                <a:latin typeface="ElsevierGulliver"/>
                <a:hlinkClick r:id="rId3"/>
              </a:rPr>
              <a:t>ResNet-34</a:t>
            </a:r>
            <a:r>
              <a:rPr lang="zh-CN" altLang="en-US" b="0" i="0" u="none" strike="noStrike" dirty="0">
                <a:solidFill>
                  <a:srgbClr val="0272B1"/>
                </a:solidFill>
                <a:effectLst/>
                <a:latin typeface="ElsevierGulliver"/>
                <a:hlinkClick r:id="rId3"/>
              </a:rPr>
              <a:t>、</a:t>
            </a:r>
            <a:r>
              <a:rPr lang="en-US" altLang="zh-CN" b="0" i="0" u="none" strike="noStrike" dirty="0">
                <a:solidFill>
                  <a:srgbClr val="0272B1"/>
                </a:solidFill>
                <a:effectLst/>
                <a:latin typeface="ElsevierGulliver"/>
                <a:hlinkClick r:id="rId3"/>
              </a:rPr>
              <a:t>ResNet-50 </a:t>
            </a:r>
            <a:r>
              <a:rPr lang="zh-CN" altLang="en-US" b="0" i="0" u="none" strike="noStrike" dirty="0">
                <a:solidFill>
                  <a:srgbClr val="0272B1"/>
                </a:solidFill>
                <a:effectLst/>
                <a:latin typeface="ElsevierGulliver"/>
                <a:hlinkClick r:id="rId3"/>
              </a:rPr>
              <a:t>和 </a:t>
            </a:r>
            <a:r>
              <a:rPr lang="en-US" altLang="zh-CN" b="0" i="0" u="none" strike="noStrike" dirty="0">
                <a:solidFill>
                  <a:srgbClr val="0272B1"/>
                </a:solidFill>
                <a:effectLst/>
                <a:latin typeface="ElsevierGulliver"/>
                <a:hlinkClick r:id="rId3"/>
              </a:rPr>
              <a:t>ResNet-101</a:t>
            </a:r>
            <a:r>
              <a:rPr lang="zh-CN" altLang="en-US" b="0" i="0" u="none" strike="noStrike" dirty="0">
                <a:solidFill>
                  <a:srgbClr val="0272B1"/>
                </a:solidFill>
                <a:effectLst/>
                <a:latin typeface="ElsevierGulliver"/>
                <a:hlinkClick r:id="rId3"/>
              </a:rPr>
              <a:t>、</a:t>
            </a:r>
            <a:r>
              <a:rPr lang="en-US" altLang="zh-CN" b="0" i="0" u="none" strike="noStrike" dirty="0">
                <a:solidFill>
                  <a:srgbClr val="0272B1"/>
                </a:solidFill>
                <a:effectLst/>
                <a:latin typeface="ElsevierGulliver"/>
                <a:hlinkClick r:id="rId3"/>
              </a:rPr>
              <a:t>DenseNet-264</a:t>
            </a:r>
            <a:r>
              <a:rPr lang="zh-CN" altLang="en-US" b="0" i="0" u="none" strike="noStrike" dirty="0">
                <a:solidFill>
                  <a:srgbClr val="0272B1"/>
                </a:solidFill>
                <a:effectLst/>
                <a:latin typeface="ElsevierGulliver"/>
                <a:hlinkClick r:id="rId3"/>
              </a:rPr>
              <a:t>（ </a:t>
            </a:r>
            <a:r>
              <a:rPr lang="en-US" altLang="zh-CN" b="0" i="0" u="none" strike="noStrike" dirty="0">
                <a:solidFill>
                  <a:srgbClr val="0272B1"/>
                </a:solidFill>
                <a:effectLst/>
                <a:latin typeface="ElsevierGulliver"/>
                <a:hlinkClick r:id="rId4"/>
              </a:rPr>
              <a:t>Huang et al.,</a:t>
            </a:r>
            <a:r>
              <a:rPr lang="en-US" altLang="zh-CN" b="0" i="0" dirty="0">
                <a:solidFill>
                  <a:srgbClr val="1F1F1F"/>
                </a:solidFill>
                <a:effectLst/>
                <a:latin typeface="ElsevierGulliver"/>
              </a:rPr>
              <a:t> 2016</a:t>
            </a:r>
            <a:r>
              <a:rPr lang="zh-CN" altLang="en-US" b="0" i="0" dirty="0">
                <a:solidFill>
                  <a:srgbClr val="1F1F1F"/>
                </a:solidFill>
                <a:effectLst/>
                <a:latin typeface="ElsevierGulliver"/>
              </a:rPr>
              <a:t>） 。 </a:t>
            </a:r>
            <a:r>
              <a:rPr lang="zh-CN" altLang="en-US" b="0" i="0" u="none" strike="noStrike" dirty="0">
                <a:solidFill>
                  <a:srgbClr val="0272B1"/>
                </a:solidFill>
                <a:effectLst/>
                <a:latin typeface="ElsevierGulliver"/>
                <a:hlinkClick r:id="rId4"/>
              </a:rPr>
              <a:t>，</a:t>
            </a:r>
            <a:r>
              <a:rPr lang="en-US" altLang="zh-CN" b="0" i="0" u="none" strike="noStrike" dirty="0">
                <a:solidFill>
                  <a:srgbClr val="0272B1"/>
                </a:solidFill>
                <a:effectLst/>
                <a:latin typeface="ElsevierGulliver"/>
                <a:hlinkClick r:id="rId4"/>
              </a:rPr>
              <a:t>2017</a:t>
            </a:r>
            <a:r>
              <a:rPr lang="zh-CN" altLang="en-US" b="0" i="0" dirty="0">
                <a:solidFill>
                  <a:srgbClr val="1F1F1F"/>
                </a:solidFill>
                <a:effectLst/>
                <a:latin typeface="ElsevierGulliver"/>
              </a:rPr>
              <a:t>）、</a:t>
            </a:r>
            <a:r>
              <a:rPr lang="en-US" altLang="zh-CN" b="0" i="0" dirty="0" err="1">
                <a:solidFill>
                  <a:srgbClr val="1F1F1F"/>
                </a:solidFill>
                <a:effectLst/>
                <a:latin typeface="ElsevierGulliver"/>
              </a:rPr>
              <a:t>CSPNet</a:t>
            </a:r>
            <a:r>
              <a:rPr lang="zh-CN" altLang="en-US" b="0" i="0" dirty="0">
                <a:solidFill>
                  <a:srgbClr val="1F1F1F"/>
                </a:solidFill>
                <a:effectLst/>
                <a:latin typeface="ElsevierGulliver"/>
              </a:rPr>
              <a:t>（</a:t>
            </a:r>
            <a:r>
              <a:rPr lang="en-US" altLang="zh-CN" b="0" i="0" u="none" strike="noStrike" dirty="0">
                <a:solidFill>
                  <a:srgbClr val="0272B1"/>
                </a:solidFill>
                <a:effectLst/>
                <a:latin typeface="ElsevierGulliver"/>
                <a:hlinkClick r:id="rId5"/>
              </a:rPr>
              <a:t>Wang </a:t>
            </a:r>
            <a:r>
              <a:rPr lang="zh-CN" altLang="en-US" b="0" i="0" u="none" strike="noStrike" dirty="0">
                <a:solidFill>
                  <a:srgbClr val="0272B1"/>
                </a:solidFill>
                <a:effectLst/>
                <a:latin typeface="ElsevierGulliver"/>
                <a:hlinkClick r:id="rId5"/>
              </a:rPr>
              <a:t>等人，</a:t>
            </a:r>
            <a:r>
              <a:rPr lang="en-US" altLang="zh-CN" b="0" i="0" u="none" strike="noStrike" dirty="0">
                <a:solidFill>
                  <a:srgbClr val="0272B1"/>
                </a:solidFill>
                <a:effectLst/>
                <a:latin typeface="ElsevierGulliver"/>
                <a:hlinkClick r:id="rId5"/>
              </a:rPr>
              <a:t>2020</a:t>
            </a:r>
            <a:r>
              <a:rPr lang="zh-CN" altLang="en-US" b="0" i="0" dirty="0">
                <a:solidFill>
                  <a:srgbClr val="1F1F1F"/>
                </a:solidFill>
                <a:effectLst/>
                <a:latin typeface="ElsevierGulliver"/>
              </a:rPr>
              <a:t>）和 </a:t>
            </a:r>
            <a:r>
              <a:rPr lang="en-US" altLang="zh-CN" b="0" i="0" dirty="0">
                <a:solidFill>
                  <a:srgbClr val="1F1F1F"/>
                </a:solidFill>
                <a:effectLst/>
                <a:latin typeface="ElsevierGulliver"/>
              </a:rPr>
              <a:t>EfficientNet-B8</a:t>
            </a:r>
            <a:r>
              <a:rPr lang="zh-CN" altLang="en-US" b="0" i="0" dirty="0">
                <a:solidFill>
                  <a:srgbClr val="1F1F1F"/>
                </a:solidFill>
                <a:effectLst/>
                <a:latin typeface="ElsevierGulliver"/>
              </a:rPr>
              <a:t>（</a:t>
            </a:r>
            <a:r>
              <a:rPr lang="en-US" altLang="zh-CN" b="0" i="0" u="none" strike="noStrike" dirty="0">
                <a:solidFill>
                  <a:srgbClr val="0272B1"/>
                </a:solidFill>
                <a:effectLst/>
                <a:latin typeface="ElsevierGulliver"/>
                <a:hlinkClick r:id="rId6"/>
              </a:rPr>
              <a:t>Tan &amp; Le</a:t>
            </a:r>
            <a:r>
              <a:rPr lang="zh-CN" altLang="en-US" b="0" i="0" u="none" strike="noStrike" dirty="0">
                <a:solidFill>
                  <a:srgbClr val="0272B1"/>
                </a:solidFill>
                <a:effectLst/>
                <a:latin typeface="ElsevierGulliver"/>
                <a:hlinkClick r:id="rId6"/>
              </a:rPr>
              <a:t>，</a:t>
            </a:r>
            <a:r>
              <a:rPr lang="en-US" altLang="zh-CN" b="0" i="0" u="none" strike="noStrike" dirty="0">
                <a:solidFill>
                  <a:srgbClr val="0272B1"/>
                </a:solidFill>
                <a:effectLst/>
                <a:latin typeface="ElsevierGulliver"/>
                <a:hlinkClick r:id="rId6"/>
              </a:rPr>
              <a:t>2019</a:t>
            </a:r>
            <a:r>
              <a:rPr lang="zh-CN" altLang="en-US" b="0" i="0" dirty="0">
                <a:solidFill>
                  <a:srgbClr val="1F1F1F"/>
                </a:solidFill>
                <a:effectLst/>
                <a:latin typeface="ElsevierGulliver"/>
              </a:rPr>
              <a:t>）来作为网络的</a:t>
            </a:r>
            <a:r>
              <a:rPr lang="en-US" altLang="zh-CN" b="0" i="0" dirty="0">
                <a:solidFill>
                  <a:srgbClr val="1F1F1F"/>
                </a:solidFill>
                <a:effectLst/>
                <a:latin typeface="ElsevierGulliver"/>
              </a:rPr>
              <a:t>Back bone</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F1F1F"/>
                </a:solidFill>
                <a:effectLst/>
                <a:latin typeface="ElsevierGulliver"/>
              </a:rPr>
              <a:t>解码器部分每个解码器节点由三层组成，包括两个卷积层 </a:t>
            </a:r>
            <a:r>
              <a:rPr lang="en-US" altLang="zh-CN" b="0" i="0" dirty="0">
                <a:solidFill>
                  <a:srgbClr val="1F1F1F"/>
                </a:solidFill>
                <a:effectLst/>
                <a:latin typeface="ElsevierGulliver"/>
              </a:rPr>
              <a:t>(</a:t>
            </a:r>
            <a:r>
              <a:rPr lang="en-US" altLang="zh-CN" b="0" i="0" dirty="0" err="1">
                <a:solidFill>
                  <a:srgbClr val="1F1F1F"/>
                </a:solidFill>
                <a:effectLst/>
                <a:latin typeface="ElsevierGulliver"/>
              </a:rPr>
              <a:t>ConvLayer</a:t>
            </a:r>
            <a:r>
              <a:rPr lang="en-US" altLang="zh-CN" b="0" i="0" dirty="0">
                <a:solidFill>
                  <a:srgbClr val="1F1F1F"/>
                </a:solidFill>
                <a:effectLst/>
                <a:latin typeface="ElsevierGulliver"/>
              </a:rPr>
              <a:t>)</a:t>
            </a:r>
            <a:r>
              <a:rPr lang="zh-CN" altLang="en-US" b="0" i="0" dirty="0">
                <a:solidFill>
                  <a:srgbClr val="1F1F1F"/>
                </a:solidFill>
                <a:effectLst/>
                <a:latin typeface="ElsevierGulliver"/>
              </a:rPr>
              <a:t>，后跟一个注意层，最顶层的节点除外，它们应用 </a:t>
            </a:r>
            <a:r>
              <a:rPr lang="en-US" altLang="zh-CN" b="0" i="0" dirty="0">
                <a:solidFill>
                  <a:srgbClr val="1F1F1F"/>
                </a:solidFill>
                <a:effectLst/>
                <a:latin typeface="ElsevierGulliver"/>
              </a:rPr>
              <a:t>1 × 1 2D </a:t>
            </a:r>
            <a:r>
              <a:rPr lang="zh-CN" altLang="en-US" b="0" i="0" dirty="0">
                <a:solidFill>
                  <a:srgbClr val="1F1F1F"/>
                </a:solidFill>
                <a:effectLst/>
                <a:latin typeface="ElsevierGulliver"/>
              </a:rPr>
              <a:t>卷积来生成最终的分段图，该分段图由表示二进制掩码的单个</a:t>
            </a:r>
            <a:r>
              <a:rPr lang="zh-CN" altLang="en-US" b="0" i="0" dirty="0">
                <a:solidFill>
                  <a:srgbClr val="1F1F1F"/>
                </a:solidFill>
                <a:effectLst/>
                <a:latin typeface="ElsevierGulliver"/>
                <a:hlinkClick r:id="rId7" tooltip="从 ScienceDirect 的 AI 生成的主题页面了解有关二元掩码的更多信息"/>
              </a:rPr>
              <a:t>通道</a:t>
            </a:r>
            <a:r>
              <a:rPr lang="zh-CN" altLang="en-US" b="0" i="0" dirty="0">
                <a:solidFill>
                  <a:srgbClr val="1F1F1F"/>
                </a:solidFill>
                <a:effectLst/>
                <a:latin typeface="ElsevierGulliver"/>
              </a:rPr>
              <a:t>组成云</a:t>
            </a:r>
            <a:r>
              <a:rPr lang="en-US" altLang="zh-CN" b="0" i="0" dirty="0">
                <a:solidFill>
                  <a:srgbClr val="1F1F1F"/>
                </a:solidFill>
                <a:effectLst/>
                <a:latin typeface="ElsevierGulliver"/>
              </a:rPr>
              <a:t>/</a:t>
            </a:r>
            <a:r>
              <a:rPr lang="zh-CN" altLang="en-US" b="0" i="0" dirty="0">
                <a:solidFill>
                  <a:srgbClr val="1F1F1F"/>
                </a:solidFill>
                <a:effectLst/>
                <a:latin typeface="ElsevierGulliver"/>
              </a:rPr>
              <a:t>无云课程。在这里，每个 </a:t>
            </a:r>
            <a:r>
              <a:rPr lang="en-US" altLang="zh-CN" b="0" i="0" dirty="0" err="1">
                <a:solidFill>
                  <a:srgbClr val="1F1F1F"/>
                </a:solidFill>
                <a:effectLst/>
                <a:latin typeface="ElsevierGulliver"/>
              </a:rPr>
              <a:t>ConvLayer</a:t>
            </a:r>
            <a:r>
              <a:rPr lang="en-US" altLang="zh-CN" b="0" i="0" dirty="0">
                <a:solidFill>
                  <a:srgbClr val="1F1F1F"/>
                </a:solidFill>
                <a:effectLst/>
                <a:latin typeface="ElsevierGulliver"/>
              </a:rPr>
              <a:t> </a:t>
            </a:r>
            <a:r>
              <a:rPr lang="zh-CN" altLang="en-US" b="0" i="0" dirty="0">
                <a:solidFill>
                  <a:srgbClr val="1F1F1F"/>
                </a:solidFill>
                <a:effectLst/>
                <a:latin typeface="ElsevierGulliver"/>
              </a:rPr>
              <a:t>对输入执行一系列卷积、</a:t>
            </a:r>
            <a:r>
              <a:rPr lang="en-US" altLang="zh-CN" b="0" i="0" dirty="0" err="1">
                <a:solidFill>
                  <a:srgbClr val="1F1F1F"/>
                </a:solidFill>
                <a:effectLst/>
                <a:latin typeface="ElsevierGulliver"/>
              </a:rPr>
              <a:t>ReLU</a:t>
            </a:r>
            <a:r>
              <a:rPr lang="en-US" altLang="zh-CN" b="0" i="0" dirty="0">
                <a:solidFill>
                  <a:srgbClr val="1F1F1F"/>
                </a:solidFill>
                <a:effectLst/>
                <a:latin typeface="ElsevierGulliver"/>
              </a:rPr>
              <a:t> </a:t>
            </a:r>
            <a:r>
              <a:rPr lang="zh-CN" altLang="en-US" b="0" i="0" dirty="0">
                <a:solidFill>
                  <a:srgbClr val="1F1F1F"/>
                </a:solidFill>
                <a:effectLst/>
                <a:latin typeface="ElsevierGulliver"/>
              </a:rPr>
              <a:t>激活和批量归一化操作。</a:t>
            </a:r>
            <a:endParaRPr lang="en-US" altLang="zh-CN" b="0" i="0" dirty="0">
              <a:solidFill>
                <a:srgbClr val="1F1F1F"/>
              </a:solidFill>
              <a:effectLst/>
              <a:latin typeface="ElsevierGulliv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dirty="0">
                <a:solidFill>
                  <a:srgbClr val="1F1F1F"/>
                </a:solidFill>
                <a:effectLst/>
                <a:latin typeface="ElsevierGulliver"/>
              </a:rPr>
              <a:t>在这里用到了</a:t>
            </a:r>
            <a:r>
              <a:rPr lang="en-US" altLang="zh-CN" b="1" i="0" dirty="0">
                <a:solidFill>
                  <a:srgbClr val="1F1F1F"/>
                </a:solidFill>
                <a:effectLst/>
                <a:latin typeface="ElsevierGulliver"/>
              </a:rPr>
              <a:t>SE</a:t>
            </a:r>
            <a:r>
              <a:rPr lang="zh-CN" altLang="en-US" b="1" i="0" dirty="0">
                <a:solidFill>
                  <a:srgbClr val="1F1F1F"/>
                </a:solidFill>
                <a:effectLst/>
                <a:latin typeface="ElsevierGulliver"/>
              </a:rPr>
              <a:t>注意力模块，这是一个</a:t>
            </a:r>
            <a:r>
              <a:rPr lang="zh-CN" altLang="en-US" b="0" i="0" dirty="0">
                <a:solidFill>
                  <a:srgbClr val="1F1F1F"/>
                </a:solidFill>
                <a:effectLst/>
                <a:latin typeface="ElsevierGulliver"/>
              </a:rPr>
              <a:t>轻量级通道注意力模块。这里，“</a:t>
            </a:r>
            <a:r>
              <a:rPr lang="en-US" altLang="zh-CN" b="0" i="0" dirty="0">
                <a:solidFill>
                  <a:srgbClr val="1F1F1F"/>
                </a:solidFill>
                <a:effectLst/>
                <a:latin typeface="ElsevierGulliver"/>
              </a:rPr>
              <a:t>S”</a:t>
            </a:r>
            <a:r>
              <a:rPr lang="zh-CN" altLang="en-US" b="0" i="0" dirty="0">
                <a:solidFill>
                  <a:srgbClr val="1F1F1F"/>
                </a:solidFill>
                <a:effectLst/>
                <a:latin typeface="ElsevierGulliver"/>
              </a:rPr>
              <a:t>指的是在整个特征图上执行通道方式全局</a:t>
            </a:r>
            <a:r>
              <a:rPr lang="zh-CN" altLang="en-US" b="0" i="0" dirty="0">
                <a:solidFill>
                  <a:srgbClr val="1F1F1F"/>
                </a:solidFill>
                <a:effectLst/>
                <a:latin typeface="ElsevierGulliver"/>
                <a:hlinkClick r:id="rId8" tooltip="从 ScienceDirect 的 AI 生成的主题页面了解有关平均池的更多信息"/>
              </a:rPr>
              <a:t>平均池化的</a:t>
            </a:r>
            <a:r>
              <a:rPr lang="zh-CN" altLang="en-US" b="0" i="0" dirty="0">
                <a:solidFill>
                  <a:srgbClr val="1F1F1F"/>
                </a:solidFill>
                <a:effectLst/>
                <a:latin typeface="ElsevierGulliver"/>
              </a:rPr>
              <a:t>挤压操作，“</a:t>
            </a:r>
            <a:r>
              <a:rPr lang="en-US" altLang="zh-CN" b="0" i="0" dirty="0">
                <a:solidFill>
                  <a:srgbClr val="1F1F1F"/>
                </a:solidFill>
                <a:effectLst/>
                <a:latin typeface="ElsevierGulliver"/>
              </a:rPr>
              <a:t>E”</a:t>
            </a:r>
            <a:r>
              <a:rPr lang="zh-CN" altLang="en-US" b="0" i="0" dirty="0">
                <a:solidFill>
                  <a:srgbClr val="1F1F1F"/>
                </a:solidFill>
                <a:effectLst/>
                <a:latin typeface="ElsevierGulliver"/>
              </a:rPr>
              <a:t>指的是使用几个全连接层和激活</a:t>
            </a:r>
            <a:r>
              <a:rPr lang="zh-CN" altLang="en-US" b="0" i="0" dirty="0">
                <a:solidFill>
                  <a:srgbClr val="1F1F1F"/>
                </a:solidFill>
                <a:effectLst/>
                <a:latin typeface="ElsevierGulliver"/>
                <a:hlinkClick r:id="rId9" tooltip="从 ScienceDirect 的 AI 生成的主题页面了解有关激活函数的更多信息"/>
              </a:rPr>
              <a:t>函数</a:t>
            </a:r>
            <a:r>
              <a:rPr lang="zh-CN" altLang="en-US" b="0" i="0" dirty="0">
                <a:solidFill>
                  <a:srgbClr val="1F1F1F"/>
                </a:solidFill>
                <a:effectLst/>
                <a:latin typeface="ElsevierGulliver"/>
              </a:rPr>
              <a:t>执行激活的激励操作。</a:t>
            </a:r>
            <a:endParaRPr lang="en-US" altLang="zh-CN" b="0" i="0" dirty="0">
              <a:solidFill>
                <a:srgbClr val="1F1F1F"/>
              </a:solidFill>
              <a:effectLst/>
              <a:latin typeface="ElsevierGullive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algn="l">
              <a:buFont typeface="Arial" panose="020B0604020202020204" pitchFamily="34" charset="0"/>
              <a:buNone/>
            </a:pPr>
            <a:r>
              <a:rPr lang="zh-CN" altLang="en-US" b="0" i="0" dirty="0">
                <a:solidFill>
                  <a:srgbClr val="1F1F1F"/>
                </a:solidFill>
                <a:effectLst/>
                <a:latin typeface="ElsevierGulliver"/>
              </a:rPr>
              <a:t>主要的改动的部分是：使用轻量级</a:t>
            </a:r>
            <a:r>
              <a:rPr lang="en-US" altLang="zh-CN" b="0" i="0" dirty="0">
                <a:solidFill>
                  <a:srgbClr val="1F1F1F"/>
                </a:solidFill>
                <a:effectLst/>
                <a:latin typeface="ElsevierGulliver"/>
              </a:rPr>
              <a:t>SE</a:t>
            </a:r>
            <a:r>
              <a:rPr lang="zh-CN" altLang="en-US" b="0" i="0" dirty="0">
                <a:solidFill>
                  <a:srgbClr val="1F1F1F"/>
                </a:solidFill>
                <a:effectLst/>
                <a:latin typeface="ElsevierGulliver"/>
              </a:rPr>
              <a:t>通道注意力有助于神经网络关注特征图中的相关特征并忽略不相关的特征，这有助于提高所提出的架构的</a:t>
            </a:r>
            <a:r>
              <a:rPr lang="zh-CN" altLang="en-US" b="0" i="0" dirty="0">
                <a:solidFill>
                  <a:srgbClr val="1F1F1F"/>
                </a:solidFill>
                <a:effectLst/>
                <a:latin typeface="ElsevierGulliver"/>
                <a:hlinkClick r:id="rId10" tooltip="从 ScienceDirect 的 AI 生成的主题页面了解有关分割性能的更多信息"/>
              </a:rPr>
              <a:t>分割性能。</a:t>
            </a:r>
            <a:r>
              <a:rPr lang="zh-CN" altLang="en-US" b="0" i="0" u="none" strike="noStrike" dirty="0">
                <a:solidFill>
                  <a:srgbClr val="0272B1"/>
                </a:solidFill>
                <a:effectLst/>
                <a:latin typeface="ElsevierGulliver"/>
                <a:hlinkClick r:id="rId11"/>
              </a:rPr>
              <a:t>此外，与使用重量级注意力的 </a:t>
            </a:r>
            <a:r>
              <a:rPr lang="en-US" altLang="zh-CN" b="0" i="0" u="none" strike="noStrike" dirty="0">
                <a:solidFill>
                  <a:srgbClr val="0272B1"/>
                </a:solidFill>
                <a:effectLst/>
                <a:latin typeface="ElsevierGulliver"/>
                <a:hlinkClick r:id="rId11"/>
              </a:rPr>
              <a:t>Attention U-Net++</a:t>
            </a:r>
            <a:r>
              <a:rPr lang="zh-CN" altLang="en-US" b="0" i="0" u="none" strike="noStrike" dirty="0">
                <a:solidFill>
                  <a:srgbClr val="0272B1"/>
                </a:solidFill>
                <a:effectLst/>
                <a:latin typeface="ElsevierGulliver"/>
                <a:hlinkClick r:id="rId11"/>
              </a:rPr>
              <a:t>（</a:t>
            </a:r>
            <a:r>
              <a:rPr lang="en-US" altLang="zh-CN" b="0" i="0" u="none" strike="noStrike" dirty="0">
                <a:solidFill>
                  <a:srgbClr val="0272B1"/>
                </a:solidFill>
                <a:effectLst/>
                <a:latin typeface="ElsevierGulliver"/>
                <a:hlinkClick r:id="rId11"/>
              </a:rPr>
              <a:t>C . Li </a:t>
            </a:r>
            <a:r>
              <a:rPr lang="zh-CN" altLang="en-US" b="0" i="0" u="none" strike="noStrike" dirty="0">
                <a:solidFill>
                  <a:srgbClr val="0272B1"/>
                </a:solidFill>
                <a:effectLst/>
                <a:latin typeface="ElsevierGulliver"/>
                <a:hlinkClick r:id="rId11"/>
              </a:rPr>
              <a:t>等人，</a:t>
            </a:r>
            <a:r>
              <a:rPr lang="en-US" altLang="zh-CN" b="0" i="0" u="none" strike="noStrike" dirty="0">
                <a:solidFill>
                  <a:srgbClr val="0272B1"/>
                </a:solidFill>
                <a:effectLst/>
                <a:latin typeface="ElsevierGulliver"/>
                <a:hlinkClick r:id="rId11"/>
              </a:rPr>
              <a:t>2020</a:t>
            </a:r>
            <a:r>
              <a:rPr lang="zh-CN" altLang="en-US" b="0" i="0" dirty="0">
                <a:solidFill>
                  <a:srgbClr val="1F1F1F"/>
                </a:solidFill>
                <a:effectLst/>
                <a:latin typeface="ElsevierGulliver"/>
              </a:rPr>
              <a:t> ）不同，作为轻量级注意力模块不会增加任何压倒性的计算成本来训练网络。</a:t>
            </a:r>
          </a:p>
          <a:p>
            <a:pPr algn="l">
              <a:buFont typeface="Arial" panose="020B0604020202020204" pitchFamily="34" charset="0"/>
              <a:buNone/>
            </a:pPr>
            <a:r>
              <a:rPr lang="zh-CN" altLang="en-US" b="0" i="0" dirty="0">
                <a:solidFill>
                  <a:srgbClr val="1F1F1F"/>
                </a:solidFill>
                <a:effectLst/>
                <a:latin typeface="ElsevierGulliver"/>
              </a:rPr>
              <a:t>内核大小</a:t>
            </a:r>
            <a:r>
              <a:rPr lang="en-US" altLang="zh-CN" b="0" i="0" dirty="0">
                <a:solidFill>
                  <a:srgbClr val="1F1F1F"/>
                </a:solidFill>
                <a:effectLst/>
                <a:latin typeface="ElsevierGulliver"/>
              </a:rPr>
              <a:t>3×3</a:t>
            </a:r>
            <a:r>
              <a:rPr lang="zh-CN" altLang="en-US" b="0" i="0" dirty="0">
                <a:solidFill>
                  <a:srgbClr val="1F1F1F"/>
                </a:solidFill>
                <a:effectLst/>
                <a:latin typeface="ElsevierGulliver"/>
              </a:rPr>
              <a:t>在密集卷积块的所有卷积层中使用均匀填充为 </a:t>
            </a:r>
            <a:r>
              <a:rPr lang="en-US" altLang="zh-CN" b="0" i="0" dirty="0">
                <a:solidFill>
                  <a:srgbClr val="1F1F1F"/>
                </a:solidFill>
                <a:effectLst/>
                <a:latin typeface="ElsevierGulliver"/>
              </a:rPr>
              <a:t>1 </a:t>
            </a:r>
            <a:r>
              <a:rPr lang="zh-CN" altLang="en-US" b="0" i="0" dirty="0">
                <a:solidFill>
                  <a:srgbClr val="1F1F1F"/>
                </a:solidFill>
                <a:effectLst/>
                <a:latin typeface="ElsevierGulliver"/>
              </a:rPr>
              <a:t>的填充，以保持每个跳过路径上特征图的高度和宽度均匀。</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4356319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7380887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333C78D8-3713-4CA9-AE24-1C0B79A0C890}" type="slidenum">
              <a:rPr lang="zh-CN" altLang="en-US" smtClean="0"/>
              <a:t>19</a:t>
            </a:fld>
            <a:endParaRPr lang="zh-CN" altLang="en-US"/>
          </a:p>
        </p:txBody>
      </p:sp>
    </p:spTree>
    <p:extLst>
      <p:ext uri="{BB962C8B-B14F-4D97-AF65-F5344CB8AC3E}">
        <p14:creationId xmlns:p14="http://schemas.microsoft.com/office/powerpoint/2010/main" val="1640565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000000"/>
              </a:solidFill>
              <a:effectLst/>
              <a:latin typeface="Arial" panose="020B0604020202020204" pitchFamily="34"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933A62-8780-4CAA-8D19-25292B7F568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863541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常见的分割任务可以细分为以下三类，语义分割、实例分割和全景分割，这三种分割任务是循序渐进的，那么难度也是逐渐增加的；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首先是语义分割，我们从下面这幅图来看，其实语义分割就是可以理解为分类任务，对每个像素来进行一个分类，看每个像素是属于什么类别，比如说图中的所有的飞机就用同一个颜色来进行表示，然后就是实例分割，实例分割的结果会更加的精细一些，针对同一个类别的不同对象也使用不同的颜色来进行区分，第三个任务是全景分割，那么在语义分割和实例分割任务中其实是不关注背景信息的，只是关注每一个目标的边界，而全景分割是在实例分割的基础上的进一步深入，全景分割不仅需要将每一个目标划分出来还需要将背景进行一个划分，比如说这个背景中可能有蓝天、白云、马路等等，所以这三个分割任务的精细程度是逐步递增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那么在这里也有一些对应的比较经典的网络，比如语义分割的</a:t>
            </a:r>
            <a:r>
              <a:rPr lang="en-US" altLang="zh-CN" dirty="0"/>
              <a:t>FCN,</a:t>
            </a:r>
            <a:r>
              <a:rPr lang="zh-CN" altLang="en-US" dirty="0"/>
              <a:t>实例分割的</a:t>
            </a:r>
            <a:r>
              <a:rPr lang="en-US" altLang="zh-CN" dirty="0" err="1"/>
              <a:t>MaskRCNN</a:t>
            </a:r>
            <a:r>
              <a:rPr lang="zh-CN" altLang="en-US" dirty="0"/>
              <a:t>和全景分割的</a:t>
            </a:r>
            <a:r>
              <a:rPr lang="en-US" altLang="zh-CN" dirty="0"/>
              <a:t>Panoptic FPN</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如果大家对这些有兴趣我们下去可以找一下对应的资料，然后我们今天主要是从语义分割出发，来讲一些比较经典的网络结构</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864253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00000"/>
                    </a:solidFill>
                    <a:effectLst/>
                    <a:latin typeface="Verdana,Arial"/>
                  </a:rPr>
                  <a:t>两步移动搜寻法最早是由</a:t>
                </a:r>
                <a:r>
                  <a:rPr lang="en-US" altLang="zh-CN" b="0" i="0" dirty="0">
                    <a:solidFill>
                      <a:srgbClr val="000000"/>
                    </a:solidFill>
                    <a:effectLst/>
                    <a:latin typeface="Verdana,Arial"/>
                  </a:rPr>
                  <a:t>Radke</a:t>
                </a:r>
                <a:r>
                  <a:rPr lang="zh-CN" altLang="en-US" b="0" i="0" dirty="0">
                    <a:solidFill>
                      <a:srgbClr val="000000"/>
                    </a:solidFill>
                    <a:effectLst/>
                    <a:latin typeface="Verdana,Arial"/>
                  </a:rPr>
                  <a:t>等</a:t>
                </a:r>
                <a:r>
                  <a:rPr lang="en-US" altLang="zh-CN" b="0" i="0" dirty="0">
                    <a:solidFill>
                      <a:srgbClr val="000000"/>
                    </a:solidFill>
                    <a:effectLst/>
                    <a:latin typeface="Verdana,Arial"/>
                  </a:rPr>
                  <a:t>(2000)</a:t>
                </a:r>
                <a:r>
                  <a:rPr lang="zh-CN" altLang="en-US" b="0" i="0" dirty="0">
                    <a:solidFill>
                      <a:srgbClr val="000000"/>
                    </a:solidFill>
                    <a:effectLst/>
                    <a:latin typeface="Verdana,Arial"/>
                  </a:rPr>
                  <a:t>提出</a:t>
                </a:r>
                <a:r>
                  <a:rPr lang="en-US" altLang="zh-CN" b="0" i="0" dirty="0">
                    <a:solidFill>
                      <a:srgbClr val="000000"/>
                    </a:solidFill>
                    <a:effectLst/>
                    <a:latin typeface="Verdana,Arial"/>
                  </a:rPr>
                  <a:t>,</a:t>
                </a:r>
                <a:r>
                  <a:rPr lang="zh-CN" altLang="en-US" b="0" i="0" dirty="0">
                    <a:solidFill>
                      <a:srgbClr val="000000"/>
                    </a:solidFill>
                    <a:effectLst/>
                    <a:latin typeface="Verdana,Arial"/>
                  </a:rPr>
                  <a:t>由罗伟教授和王法辉在</a:t>
                </a:r>
                <a:r>
                  <a:rPr lang="en-US" altLang="zh-CN" b="0" i="0" dirty="0">
                    <a:solidFill>
                      <a:srgbClr val="000000"/>
                    </a:solidFill>
                    <a:effectLst/>
                    <a:latin typeface="Verdana,Arial"/>
                  </a:rPr>
                  <a:t>2003</a:t>
                </a:r>
                <a:r>
                  <a:rPr lang="zh-CN" altLang="en-US" b="0" i="0" dirty="0">
                    <a:solidFill>
                      <a:srgbClr val="000000"/>
                    </a:solidFill>
                    <a:effectLst/>
                    <a:latin typeface="Verdana,Arial"/>
                  </a:rPr>
                  <a:t>进一步改进并命名为两步移动搜寻法。</a:t>
                </a:r>
                <a:endParaRPr lang="en-US" altLang="zh-CN" b="0" i="0" dirty="0">
                  <a:solidFill>
                    <a:srgbClr val="000000"/>
                  </a:solidFill>
                  <a:effectLst/>
                  <a:latin typeface="Verdana,Arial"/>
                </a:endParaRPr>
              </a:p>
              <a:p>
                <a:pPr marL="0" indent="0">
                  <a:lnSpc>
                    <a:spcPct val="150000"/>
                  </a:lnSpc>
                  <a:buFont typeface="Wingdings" panose="05000000000000000000" pitchFamily="2" charset="2"/>
                  <a:buNone/>
                </a:pPr>
                <a:r>
                  <a:rPr lang="zh-CN" altLang="en-US" b="0" i="0" dirty="0">
                    <a:solidFill>
                      <a:srgbClr val="0F0F0F"/>
                    </a:solidFill>
                    <a:effectLst/>
                    <a:latin typeface="Söhne"/>
                  </a:rPr>
                  <a:t>两步移动搜寻法主要是通过两个步骤来进行可达性测量，第一步是</a:t>
                </a:r>
                <a:r>
                  <a:rPr lang="zh-CN" altLang="en-US" sz="1200" i="0" dirty="0">
                    <a:solidFill>
                      <a:srgbClr val="000000"/>
                    </a:solidFill>
                    <a:effectLst/>
                    <a:latin typeface="微软雅黑" panose="020B0503020204020204" pitchFamily="34" charset="-122"/>
                    <a:ea typeface="微软雅黑" panose="020B0503020204020204" pitchFamily="34" charset="-122"/>
                  </a:rPr>
                  <a:t>以供给点</a:t>
                </a:r>
                <a:r>
                  <a:rPr lang="en-US" altLang="zh-CN" sz="1200" b="1" i="0" dirty="0">
                    <a:solidFill>
                      <a:srgbClr val="000000"/>
                    </a:solidFill>
                    <a:effectLst/>
                    <a:latin typeface="Cambria Math" panose="02040503050406030204" pitchFamily="18" charset="0"/>
                    <a:ea typeface="微软雅黑" panose="020B0503020204020204" pitchFamily="34" charset="-122"/>
                  </a:rPr>
                  <a:t>𝒋</a:t>
                </a:r>
                <a:r>
                  <a:rPr lang="zh-CN" altLang="en-US" sz="1200" i="0" dirty="0">
                    <a:solidFill>
                      <a:srgbClr val="000000"/>
                    </a:solidFill>
                    <a:effectLst/>
                    <a:latin typeface="微软雅黑" panose="020B0503020204020204" pitchFamily="34" charset="-122"/>
                    <a:ea typeface="微软雅黑" panose="020B0503020204020204" pitchFamily="34" charset="-122"/>
                  </a:rPr>
                  <a:t>为中心搜索其阈值范围</a:t>
                </a:r>
                <a:r>
                  <a:rPr lang="en-US" altLang="zh-CN" sz="1200" i="0" dirty="0">
                    <a:solidFill>
                      <a:srgbClr val="000000"/>
                    </a:solidFill>
                    <a:effectLst/>
                    <a:latin typeface="微软雅黑" panose="020B0503020204020204" pitchFamily="34" charset="-122"/>
                    <a:ea typeface="微软雅黑" panose="020B0503020204020204" pitchFamily="34" charset="-122"/>
                  </a:rPr>
                  <a:t> </a:t>
                </a:r>
                <a:r>
                  <a:rPr lang="en-US" altLang="zh-CN" sz="1200" b="1" i="0" dirty="0">
                    <a:solidFill>
                      <a:srgbClr val="000000"/>
                    </a:solidFill>
                    <a:effectLst/>
                    <a:latin typeface="Cambria Math" panose="02040503050406030204" pitchFamily="18" charset="0"/>
                    <a:ea typeface="微软雅黑" panose="020B0503020204020204" pitchFamily="34" charset="-122"/>
                  </a:rPr>
                  <a:t>𝒅_𝟎</a:t>
                </a:r>
                <a:r>
                  <a:rPr lang="zh-CN" altLang="en-US" sz="1200" i="0" dirty="0">
                    <a:solidFill>
                      <a:srgbClr val="000000"/>
                    </a:solidFill>
                    <a:effectLst/>
                    <a:latin typeface="微软雅黑" panose="020B0503020204020204" pitchFamily="34" charset="-122"/>
                    <a:ea typeface="微软雅黑" panose="020B0503020204020204" pitchFamily="34" charset="-122"/>
                  </a:rPr>
                  <a:t>内的需求点</a:t>
                </a:r>
                <a:r>
                  <a:rPr lang="en-US" altLang="zh-CN" sz="1200" b="1" i="0" dirty="0">
                    <a:solidFill>
                      <a:srgbClr val="000000"/>
                    </a:solidFill>
                    <a:effectLst/>
                    <a:latin typeface="Cambria Math" panose="02040503050406030204" pitchFamily="18" charset="0"/>
                    <a:ea typeface="微软雅黑" panose="020B0503020204020204" pitchFamily="34" charset="-122"/>
                  </a:rPr>
                  <a:t>𝒊</a:t>
                </a:r>
                <a:r>
                  <a:rPr lang="zh-CN" altLang="en-US" sz="1200" i="0" dirty="0">
                    <a:solidFill>
                      <a:srgbClr val="000000"/>
                    </a:solidFill>
                    <a:effectLst/>
                    <a:latin typeface="微软雅黑" panose="020B0503020204020204" pitchFamily="34" charset="-122"/>
                    <a:ea typeface="微软雅黑" panose="020B0503020204020204" pitchFamily="34" charset="-122"/>
                  </a:rPr>
                  <a:t>，计算供需比</a:t>
                </a:r>
                <a:r>
                  <a:rPr lang="en-US" altLang="zh-CN" sz="1200" i="0" dirty="0">
                    <a:solidFill>
                      <a:srgbClr val="000000"/>
                    </a:solidFill>
                    <a:effectLst/>
                    <a:latin typeface="微软雅黑" panose="020B0503020204020204" pitchFamily="34" charset="-122"/>
                    <a:ea typeface="微软雅黑" panose="020B0503020204020204" pitchFamily="34" charset="-122"/>
                  </a:rPr>
                  <a:t> </a:t>
                </a:r>
                <a:r>
                  <a:rPr lang="en-US" altLang="zh-CN" sz="1200" b="1" i="0" dirty="0">
                    <a:solidFill>
                      <a:srgbClr val="000000"/>
                    </a:solidFill>
                    <a:effectLst/>
                    <a:latin typeface="Cambria Math" panose="02040503050406030204" pitchFamily="18" charset="0"/>
                    <a:ea typeface="微软雅黑" panose="020B0503020204020204" pitchFamily="34" charset="-122"/>
                  </a:rPr>
                  <a:t>𝑹_𝒋</a:t>
                </a:r>
                <a:r>
                  <a:rPr lang="zh-CN" altLang="en-US" sz="1200" i="0" dirty="0">
                    <a:solidFill>
                      <a:srgbClr val="000000"/>
                    </a:solidFill>
                    <a:effectLst/>
                    <a:latin typeface="微软雅黑" panose="020B0503020204020204" pitchFamily="34" charset="-122"/>
                    <a:ea typeface="微软雅黑" panose="020B0503020204020204" pitchFamily="34" charset="-122"/>
                  </a:rPr>
                  <a:t>。第二步，分别以需求点</a:t>
                </a:r>
                <a:r>
                  <a:rPr lang="en-US" altLang="zh-CN" sz="1200" i="0" dirty="0">
                    <a:solidFill>
                      <a:srgbClr val="000000"/>
                    </a:solidFill>
                    <a:effectLst/>
                    <a:latin typeface="微软雅黑" panose="020B0503020204020204" pitchFamily="34" charset="-122"/>
                    <a:ea typeface="微软雅黑" panose="020B0503020204020204" pitchFamily="34" charset="-122"/>
                  </a:rPr>
                  <a:t> </a:t>
                </a:r>
                <a:r>
                  <a:rPr lang="en-US" altLang="zh-CN" sz="1200" b="1" i="0" dirty="0">
                    <a:solidFill>
                      <a:srgbClr val="000000"/>
                    </a:solidFill>
                    <a:effectLst/>
                    <a:latin typeface="Cambria Math" panose="02040503050406030204" pitchFamily="18" charset="0"/>
                    <a:ea typeface="微软雅黑" panose="020B0503020204020204" pitchFamily="34" charset="-122"/>
                  </a:rPr>
                  <a:t>𝒊</a:t>
                </a:r>
                <a:r>
                  <a:rPr lang="zh-CN" altLang="en-US" sz="1200" i="0" dirty="0">
                    <a:solidFill>
                      <a:srgbClr val="000000"/>
                    </a:solidFill>
                    <a:effectLst/>
                    <a:latin typeface="微软雅黑" panose="020B0503020204020204" pitchFamily="34" charset="-122"/>
                    <a:ea typeface="微软雅黑" panose="020B0503020204020204" pitchFamily="34" charset="-122"/>
                  </a:rPr>
                  <a:t>为中心，搜索阈值范围</a:t>
                </a:r>
                <a:r>
                  <a:rPr lang="en-US" altLang="zh-CN" sz="1200" b="1" i="0" dirty="0">
                    <a:solidFill>
                      <a:srgbClr val="000000"/>
                    </a:solidFill>
                    <a:effectLst/>
                    <a:latin typeface="Cambria Math" panose="02040503050406030204" pitchFamily="18" charset="0"/>
                    <a:ea typeface="微软雅黑" panose="020B0503020204020204" pitchFamily="34" charset="-122"/>
                  </a:rPr>
                  <a:t>𝒅_𝟎  </a:t>
                </a:r>
                <a:r>
                  <a:rPr lang="zh-CN" altLang="en-US" sz="1200" i="0" dirty="0">
                    <a:solidFill>
                      <a:srgbClr val="000000"/>
                    </a:solidFill>
                    <a:effectLst/>
                    <a:latin typeface="微软雅黑" panose="020B0503020204020204" pitchFamily="34" charset="-122"/>
                    <a:ea typeface="微软雅黑" panose="020B0503020204020204" pitchFamily="34" charset="-122"/>
                  </a:rPr>
                  <a:t>内的供给点，将所有的供给点的供需比</a:t>
                </a:r>
                <a:r>
                  <a:rPr lang="en-US" altLang="zh-CN" sz="1200" b="1" i="0" dirty="0">
                    <a:solidFill>
                      <a:srgbClr val="000000"/>
                    </a:solidFill>
                    <a:effectLst/>
                    <a:latin typeface="Cambria Math" panose="02040503050406030204" pitchFamily="18" charset="0"/>
                    <a:ea typeface="微软雅黑" panose="020B0503020204020204" pitchFamily="34" charset="-122"/>
                  </a:rPr>
                  <a:t>𝑹_𝒋</a:t>
                </a:r>
                <a:r>
                  <a:rPr lang="en-US" altLang="zh-CN" sz="1200" b="1" i="0" dirty="0">
                    <a:solidFill>
                      <a:srgbClr val="000000"/>
                    </a:solidFill>
                    <a:effectLst/>
                    <a:latin typeface="微软雅黑" panose="020B0503020204020204" pitchFamily="34" charset="-122"/>
                    <a:ea typeface="微软雅黑" panose="020B0503020204020204" pitchFamily="34" charset="-122"/>
                  </a:rPr>
                  <a:t> </a:t>
                </a:r>
                <a:r>
                  <a:rPr lang="zh-CN" altLang="en-US" sz="1200" i="0" dirty="0">
                    <a:solidFill>
                      <a:srgbClr val="000000"/>
                    </a:solidFill>
                    <a:effectLst/>
                    <a:latin typeface="微软雅黑" panose="020B0503020204020204" pitchFamily="34" charset="-122"/>
                    <a:ea typeface="微软雅黑" panose="020B0503020204020204" pitchFamily="34" charset="-122"/>
                  </a:rPr>
                  <a:t>求和可得到</a:t>
                </a:r>
                <a:r>
                  <a:rPr lang="en-US" altLang="zh-CN" sz="1200" b="1" i="0" dirty="0">
                    <a:solidFill>
                      <a:srgbClr val="000000"/>
                    </a:solidFill>
                    <a:effectLst/>
                    <a:latin typeface="Cambria Math" panose="02040503050406030204" pitchFamily="18" charset="0"/>
                    <a:ea typeface="微软雅黑" panose="020B0503020204020204" pitchFamily="34" charset="-122"/>
                  </a:rPr>
                  <a:t>𝒊</a:t>
                </a:r>
                <a:r>
                  <a:rPr lang="zh-CN" altLang="en-US" sz="1200" i="0" dirty="0">
                    <a:solidFill>
                      <a:srgbClr val="000000"/>
                    </a:solidFill>
                    <a:effectLst/>
                    <a:latin typeface="微软雅黑" panose="020B0503020204020204" pitchFamily="34" charset="-122"/>
                    <a:ea typeface="微软雅黑" panose="020B0503020204020204" pitchFamily="34" charset="-122"/>
                  </a:rPr>
                  <a:t>的可达性</a:t>
                </a:r>
                <a:r>
                  <a:rPr lang="en-US" altLang="zh-CN" sz="1200" b="1" i="0" dirty="0">
                    <a:solidFill>
                      <a:srgbClr val="000000"/>
                    </a:solidFill>
                    <a:effectLst/>
                    <a:latin typeface="Cambria Math" panose="02040503050406030204" pitchFamily="18" charset="0"/>
                    <a:ea typeface="微软雅黑" panose="020B0503020204020204" pitchFamily="34" charset="-122"/>
                  </a:rPr>
                  <a:t>𝑨_</a:t>
                </a:r>
                <a:r>
                  <a:rPr lang="en-US" altLang="zh-CN" sz="1200" b="1" i="0" dirty="0" err="1">
                    <a:solidFill>
                      <a:srgbClr val="000000"/>
                    </a:solidFill>
                    <a:latin typeface="Cambria Math" panose="02040503050406030204" pitchFamily="18" charset="0"/>
                    <a:ea typeface="微软雅黑" panose="020B0503020204020204" pitchFamily="34" charset="-122"/>
                  </a:rPr>
                  <a:t>𝒊</a:t>
                </a:r>
                <a:endParaRPr lang="en-US" altLang="zh-CN" b="0" i="0" dirty="0">
                  <a:solidFill>
                    <a:srgbClr val="0F0F0F"/>
                  </a:solidFill>
                  <a:effectLst/>
                  <a:latin typeface="Söhne"/>
                </a:endParaRPr>
              </a:p>
              <a:p>
                <a:pPr marL="0" indent="0">
                  <a:lnSpc>
                    <a:spcPct val="150000"/>
                  </a:lnSpc>
                  <a:buFont typeface="Wingdings" panose="05000000000000000000" pitchFamily="2" charset="2"/>
                  <a:buNone/>
                </a:pPr>
                <a:r>
                  <a:rPr lang="zh-CN" altLang="en-US" b="0" i="0" dirty="0">
                    <a:solidFill>
                      <a:srgbClr val="0F0F0F"/>
                    </a:solidFill>
                    <a:effectLst/>
                    <a:latin typeface="Söhne"/>
                  </a:rPr>
                  <a:t>这两个公式就是两步移动搜寻法的最基本的公式，</a:t>
                </a:r>
                <a:endParaRPr lang="en-US" altLang="zh-CN" b="0" i="0" dirty="0">
                  <a:solidFill>
                    <a:srgbClr val="0F0F0F"/>
                  </a:solidFill>
                  <a:effectLst/>
                  <a:latin typeface="Söhne"/>
                </a:endParaRPr>
              </a:p>
              <a:p>
                <a:pPr marL="0" indent="0">
                  <a:lnSpc>
                    <a:spcPct val="150000"/>
                  </a:lnSpc>
                  <a:buFont typeface="Wingdings" panose="05000000000000000000" pitchFamily="2" charset="2"/>
                  <a:buNone/>
                </a:pPr>
                <a:r>
                  <a:rPr lang="zh-CN" altLang="en-US" b="0" i="0" dirty="0">
                    <a:solidFill>
                      <a:srgbClr val="0F0F0F"/>
                    </a:solidFill>
                    <a:effectLst/>
                    <a:latin typeface="Söhne"/>
                  </a:rPr>
                  <a:t>在左边的公式中计算的是供需比，反映的是在医疗服务设施𝑗的服务范围内，每个居民所能获得的资源供给的量。</a:t>
                </a:r>
                <a:endParaRPr lang="en-US" altLang="zh-CN" b="0" i="0" dirty="0">
                  <a:solidFill>
                    <a:srgbClr val="0F0F0F"/>
                  </a:solidFill>
                  <a:effectLst/>
                  <a:latin typeface="Söhne"/>
                </a:endParaRPr>
              </a:p>
              <a:p>
                <a:pPr marL="0" indent="0">
                  <a:lnSpc>
                    <a:spcPct val="150000"/>
                  </a:lnSpc>
                  <a:buFont typeface="Wingdings" panose="05000000000000000000" pitchFamily="2" charset="2"/>
                  <a:buNone/>
                </a:pPr>
                <a:r>
                  <a:rPr lang="zh-CN" altLang="en-US" b="0" i="0" dirty="0">
                    <a:solidFill>
                      <a:srgbClr val="0F0F0F"/>
                    </a:solidFill>
                    <a:effectLst/>
                    <a:latin typeface="Söhne"/>
                  </a:rPr>
                  <a:t>所以</a:t>
                </a:r>
                <a:r>
                  <a:rPr lang="en-US" altLang="zh-CN" b="0" i="0" dirty="0" err="1">
                    <a:solidFill>
                      <a:srgbClr val="0F0F0F"/>
                    </a:solidFill>
                    <a:effectLst/>
                    <a:latin typeface="Söhne"/>
                  </a:rPr>
                  <a:t>sj</a:t>
                </a:r>
                <a:r>
                  <a:rPr lang="zh-CN" altLang="en-US" b="0" i="0" dirty="0">
                    <a:solidFill>
                      <a:srgbClr val="0F0F0F"/>
                    </a:solidFill>
                    <a:effectLst/>
                    <a:latin typeface="Söhne"/>
                  </a:rPr>
                  <a:t>可以认为是供需点的服务能力，</a:t>
                </a:r>
                <a:r>
                  <a:rPr lang="en-US" altLang="zh-CN" b="0" i="0" dirty="0">
                    <a:solidFill>
                      <a:srgbClr val="0F0F0F"/>
                    </a:solidFill>
                    <a:effectLst/>
                    <a:latin typeface="Söhne"/>
                  </a:rPr>
                  <a:t>pk</a:t>
                </a:r>
                <a:r>
                  <a:rPr lang="zh-CN" altLang="en-US" b="0" i="0" dirty="0">
                    <a:solidFill>
                      <a:srgbClr val="0F0F0F"/>
                    </a:solidFill>
                    <a:effectLst/>
                    <a:latin typeface="Söhne"/>
                  </a:rPr>
                  <a:t>是需求人口，</a:t>
                </a:r>
                <a:endParaRPr lang="en-US" altLang="zh-CN" b="0" i="0" dirty="0">
                  <a:solidFill>
                    <a:srgbClr val="0F0F0F"/>
                  </a:solidFill>
                  <a:effectLst/>
                  <a:latin typeface="Söhne"/>
                </a:endParaRPr>
              </a:p>
              <a:p>
                <a:pPr marL="0" indent="0">
                  <a:lnSpc>
                    <a:spcPct val="150000"/>
                  </a:lnSpc>
                  <a:buFont typeface="Wingdings" panose="05000000000000000000" pitchFamily="2" charset="2"/>
                  <a:buNone/>
                </a:pPr>
                <a:r>
                  <a:rPr lang="zh-CN" altLang="en-US" b="0" i="0" dirty="0">
                    <a:solidFill>
                      <a:srgbClr val="0F0F0F"/>
                    </a:solidFill>
                    <a:effectLst/>
                    <a:latin typeface="Söhne"/>
                  </a:rPr>
                  <a:t>可达性</a:t>
                </a:r>
                <a:r>
                  <a:rPr lang="en-US" altLang="zh-CN" b="0" i="0" dirty="0">
                    <a:solidFill>
                      <a:srgbClr val="0F0F0F"/>
                    </a:solidFill>
                    <a:effectLst/>
                    <a:latin typeface="Söhne"/>
                  </a:rPr>
                  <a:t>ai</a:t>
                </a:r>
                <a:r>
                  <a:rPr lang="zh-CN" altLang="en-US" b="0" i="0" dirty="0">
                    <a:solidFill>
                      <a:srgbClr val="0F0F0F"/>
                    </a:solidFill>
                    <a:effectLst/>
                    <a:latin typeface="Söhne"/>
                  </a:rPr>
                  <a:t>最后是通过对各个点的需求比求和得到的。</a:t>
                </a:r>
                <a:endParaRPr lang="zh-CN" altLang="en-US" dirty="0"/>
              </a:p>
            </p:txBody>
          </p:sp>
        </mc:Fallback>
      </mc:AlternateContent>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299104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那么我们首先来看一些刚刚</a:t>
            </a:r>
            <a:r>
              <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VGG</a:t>
            </a:r>
            <a:r>
              <a:rPr lang="zh-CN" altLang="en-US"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网络结构中的全连接层</a:t>
            </a:r>
            <a:endPar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什么是全连接层？全连接层就是由许许多多的神经元共同连接得来的</a:t>
            </a:r>
            <a:endPar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在这个神经元的左边有三个输入，他们分别对应着一个权重，对应相乘后求和，然后加上他的一个偏执项，最后通过一个激活函数就可以获得最终的输出值</a:t>
            </a:r>
            <a:endPar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如果我们将神经元按列进行排列，然后每列之间进行全连接就可以得到一个</a:t>
            </a:r>
            <a:r>
              <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BP</a:t>
            </a:r>
            <a:r>
              <a:rPr lang="zh-CN" altLang="en-US"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神经网络</a:t>
            </a:r>
            <a:endPar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264644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2F3238"/>
                </a:solidFill>
                <a:effectLst/>
                <a:latin typeface="Helvetica" panose="020B0604020202020204" pitchFamily="34" charset="0"/>
              </a:rPr>
              <a:t>然后我们看一下卷积，其实卷积运算大家都比较熟悉，我在这里也就只是简单的介绍一下</a:t>
            </a:r>
            <a:endParaRPr lang="en-US" altLang="zh-CN" b="0" i="0" dirty="0">
              <a:solidFill>
                <a:srgbClr val="2F3238"/>
              </a:solidFill>
              <a:effectLst/>
              <a:latin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2F3238"/>
                </a:solidFill>
                <a:effectLst/>
                <a:latin typeface="Helvetica" panose="020B0604020202020204" pitchFamily="34" charset="0"/>
              </a:rPr>
              <a:t>卷积其实就是一个滑动窗口在特征图上进行滑动，同时将卷积核上的值与特征图上的值对应相乘，再进行相加，就得到最后矩阵中的一个值，每滑动一步计算一个值，最终得到卷积结果</a:t>
            </a:r>
            <a:endParaRPr lang="en-US" altLang="zh-CN" b="0" i="0" dirty="0">
              <a:solidFill>
                <a:srgbClr val="2F3238"/>
              </a:solidFill>
              <a:effectLst/>
              <a:latin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2F3238"/>
                </a:solidFill>
                <a:effectLst/>
                <a:latin typeface="Helvetica" panose="020B0604020202020204" pitchFamily="34" charset="0"/>
              </a:rPr>
              <a:t>卷积的目的就是为了进行图像的特征提取</a:t>
            </a:r>
            <a:endParaRPr lang="en-US" altLang="zh-CN" b="0" i="0" dirty="0">
              <a:solidFill>
                <a:srgbClr val="2F3238"/>
              </a:solidFill>
              <a:effectLst/>
              <a:latin typeface="Helvetica" panose="020B0604020202020204" pitchFamily="34" charset="0"/>
            </a:endParaRPr>
          </a:p>
          <a:p>
            <a:pPr algn="l">
              <a:buFont typeface="Arial" panose="020B0604020202020204" pitchFamily="34" charset="0"/>
              <a:buChar char="•"/>
            </a:pPr>
            <a:r>
              <a:rPr lang="zh-CN" altLang="en-US" b="0" i="0" dirty="0">
                <a:solidFill>
                  <a:srgbClr val="2F3238"/>
                </a:solidFill>
                <a:effectLst/>
                <a:latin typeface="Helvetica" panose="020B0604020202020204" pitchFamily="34" charset="0"/>
              </a:rPr>
              <a:t>拥有局部感知机制：以滑动窗口的形式在特征图上进行滑动计算，所以具有局部感知能力</a:t>
            </a:r>
          </a:p>
          <a:p>
            <a:pPr algn="l">
              <a:buFont typeface="Arial" panose="020B0604020202020204" pitchFamily="34" charset="0"/>
              <a:buChar char="•"/>
            </a:pPr>
            <a:r>
              <a:rPr lang="zh-CN" altLang="en-US" b="0" i="0" dirty="0">
                <a:solidFill>
                  <a:srgbClr val="2F3238"/>
                </a:solidFill>
                <a:effectLst/>
                <a:latin typeface="Helvetica" panose="020B0604020202020204" pitchFamily="34" charset="0"/>
              </a:rPr>
              <a:t>权值共享：滑动过程中，卷积核的值不会发生变化，所以又具有权值共享的特性</a:t>
            </a:r>
            <a:endParaRPr lang="en-US" altLang="zh-CN" b="0" i="0" dirty="0">
              <a:solidFill>
                <a:srgbClr val="2F3238"/>
              </a:solidFill>
              <a:effectLst/>
              <a:latin typeface="Helvetica" panose="020B0604020202020204" pitchFamily="34" charset="0"/>
            </a:endParaRPr>
          </a:p>
          <a:p>
            <a:pPr algn="l">
              <a:buFont typeface="Arial" panose="020B0604020202020204" pitchFamily="34" charset="0"/>
              <a:buNone/>
            </a:pPr>
            <a:r>
              <a:rPr lang="zh-CN" altLang="en-US" b="0" i="0" dirty="0">
                <a:solidFill>
                  <a:srgbClr val="2F3238"/>
                </a:solidFill>
                <a:effectLst/>
                <a:latin typeface="Helvetica" panose="020B0604020202020204" pitchFamily="34" charset="0"/>
              </a:rPr>
              <a:t>权重共享可以使得卷积神经网络的参数量大幅减少</a:t>
            </a:r>
            <a:endParaRPr lang="en-US" altLang="zh-CN" b="0" i="0" dirty="0">
              <a:solidFill>
                <a:srgbClr val="2F3238"/>
              </a:solidFill>
              <a:effectLst/>
              <a:latin typeface="Helvetica" panose="020B0604020202020204" pitchFamily="34" charset="0"/>
            </a:endParaRPr>
          </a:p>
          <a:p>
            <a:pPr algn="l">
              <a:buFont typeface="Arial" panose="020B0604020202020204" pitchFamily="34" charset="0"/>
              <a:buNone/>
            </a:pPr>
            <a:r>
              <a:rPr lang="zh-CN" altLang="en-US" b="0" i="0" dirty="0">
                <a:solidFill>
                  <a:srgbClr val="2F3238"/>
                </a:solidFill>
                <a:effectLst/>
                <a:latin typeface="Helvetica" panose="020B0604020202020204" pitchFamily="34" charset="0"/>
              </a:rPr>
              <a:t>说到参数，我想说在这个地方的几个参数，就拿这个卷积核为例，他的卷积核尺寸是</a:t>
            </a:r>
            <a:r>
              <a:rPr lang="en-US" altLang="zh-CN" b="0" i="0" dirty="0">
                <a:solidFill>
                  <a:srgbClr val="2F3238"/>
                </a:solidFill>
                <a:effectLst/>
                <a:latin typeface="Helvetica" panose="020B0604020202020204" pitchFamily="34" charset="0"/>
              </a:rPr>
              <a:t>3*3</a:t>
            </a:r>
            <a:r>
              <a:rPr lang="zh-CN" altLang="en-US" b="0" i="0" dirty="0">
                <a:solidFill>
                  <a:srgbClr val="2F3238"/>
                </a:solidFill>
                <a:effectLst/>
                <a:latin typeface="Helvetica" panose="020B0604020202020204" pitchFamily="34" charset="0"/>
              </a:rPr>
              <a:t>，步距是</a:t>
            </a:r>
            <a:r>
              <a:rPr lang="en-US" altLang="zh-CN" b="0" i="0" dirty="0">
                <a:solidFill>
                  <a:srgbClr val="2F3238"/>
                </a:solidFill>
                <a:effectLst/>
                <a:latin typeface="Helvetica" panose="020B0604020202020204" pitchFamily="34" charset="0"/>
              </a:rPr>
              <a:t>1</a:t>
            </a:r>
            <a:r>
              <a:rPr lang="zh-CN" altLang="en-US" b="0" i="0" dirty="0">
                <a:solidFill>
                  <a:srgbClr val="2F3238"/>
                </a:solidFill>
                <a:effectLst/>
                <a:latin typeface="Helvetica" panose="020B0604020202020204" pitchFamily="34" charset="0"/>
              </a:rPr>
              <a:t>，然后这个</a:t>
            </a:r>
            <a:r>
              <a:rPr lang="en-US" altLang="zh-CN" b="0" i="0" dirty="0">
                <a:solidFill>
                  <a:srgbClr val="2F3238"/>
                </a:solidFill>
                <a:effectLst/>
                <a:latin typeface="Helvetica" panose="020B0604020202020204" pitchFamily="34" charset="0"/>
              </a:rPr>
              <a:t>padding</a:t>
            </a:r>
            <a:r>
              <a:rPr lang="zh-CN" altLang="en-US" b="0" i="0" dirty="0">
                <a:solidFill>
                  <a:srgbClr val="2F3238"/>
                </a:solidFill>
                <a:effectLst/>
                <a:latin typeface="Helvetica" panose="020B0604020202020204" pitchFamily="34" charset="0"/>
              </a:rPr>
              <a:t>是有没有在图像周围补</a:t>
            </a:r>
            <a:r>
              <a:rPr lang="en-US" altLang="zh-CN" b="0" i="0" dirty="0">
                <a:solidFill>
                  <a:srgbClr val="2F3238"/>
                </a:solidFill>
                <a:effectLst/>
                <a:latin typeface="Helvetica" panose="020B0604020202020204" pitchFamily="34" charset="0"/>
              </a:rPr>
              <a:t>0</a:t>
            </a:r>
            <a:r>
              <a:rPr lang="zh-CN" altLang="en-US" b="0" i="0" dirty="0">
                <a:solidFill>
                  <a:srgbClr val="2F3238"/>
                </a:solidFill>
                <a:effectLst/>
                <a:latin typeface="Helvetica" panose="020B0604020202020204" pitchFamily="34" charset="0"/>
              </a:rPr>
              <a:t>，然后这里就有一个输出图像尺寸的计算公式，就拿我们这里这个图像为例，就可以算出他输入的尺寸是</a:t>
            </a:r>
            <a:r>
              <a:rPr lang="en-US" altLang="zh-CN" b="0" i="0" dirty="0">
                <a:solidFill>
                  <a:srgbClr val="2F3238"/>
                </a:solidFill>
                <a:effectLst/>
                <a:latin typeface="Helvetica" panose="020B0604020202020204" pitchFamily="34" charset="0"/>
              </a:rPr>
              <a:t>5*5</a:t>
            </a:r>
            <a:r>
              <a:rPr lang="zh-CN" altLang="en-US" b="0" i="0" dirty="0">
                <a:solidFill>
                  <a:srgbClr val="2F3238"/>
                </a:solidFill>
                <a:effectLst/>
                <a:latin typeface="Helvetica" panose="020B0604020202020204" pitchFamily="34" charset="0"/>
              </a:rPr>
              <a:t>，输出为</a:t>
            </a:r>
            <a:r>
              <a:rPr lang="en-US" altLang="zh-CN" b="0" i="0" dirty="0">
                <a:solidFill>
                  <a:srgbClr val="2F3238"/>
                </a:solidFill>
                <a:effectLst/>
                <a:latin typeface="Helvetica" panose="020B0604020202020204" pitchFamily="34" charset="0"/>
              </a:rPr>
              <a:t>3*3</a:t>
            </a:r>
          </a:p>
          <a:p>
            <a:r>
              <a:rPr lang="zh-CN" altLang="en-US" b="0" i="0" dirty="0">
                <a:solidFill>
                  <a:srgbClr val="2F3238"/>
                </a:solidFill>
                <a:effectLst/>
                <a:latin typeface="Helvetica" panose="020B0604020202020204" pitchFamily="34" charset="0"/>
              </a:rPr>
              <a:t>另外我想讲一下关于通道数</a:t>
            </a:r>
            <a:r>
              <a:rPr lang="en-US" altLang="zh-CN" b="0" i="0" dirty="0">
                <a:solidFill>
                  <a:srgbClr val="2F3238"/>
                </a:solidFill>
                <a:effectLst/>
                <a:latin typeface="Helvetica" panose="020B0604020202020204" pitchFamily="34" charset="0"/>
              </a:rPr>
              <a:t>channel</a:t>
            </a:r>
            <a:r>
              <a:rPr lang="zh-CN" altLang="en-US" b="0" i="0" dirty="0">
                <a:solidFill>
                  <a:srgbClr val="2F3238"/>
                </a:solidFill>
                <a:effectLst/>
                <a:latin typeface="Helvetica" panose="020B0604020202020204" pitchFamily="34" charset="0"/>
              </a:rPr>
              <a:t>的问题，就其实我上周也问了润桥这个问题，</a:t>
            </a:r>
            <a:r>
              <a:rPr lang="zh-CN" altLang="en-US" dirty="0">
                <a:effectLst/>
              </a:rPr>
              <a:t>卷积核的通道数要和输入矩阵一致，我们一般输入图像都是都是</a:t>
            </a:r>
            <a:r>
              <a:rPr lang="en-US" altLang="zh-CN" dirty="0">
                <a:effectLst/>
              </a:rPr>
              <a:t>RGB</a:t>
            </a:r>
            <a:r>
              <a:rPr lang="zh-CN" altLang="en-US" dirty="0">
                <a:effectLst/>
              </a:rPr>
              <a:t>三个通道，那么卷积核的通道也就是</a:t>
            </a:r>
            <a:r>
              <a:rPr lang="en-US" altLang="zh-CN" dirty="0">
                <a:effectLst/>
              </a:rPr>
              <a:t>3</a:t>
            </a:r>
            <a:r>
              <a:rPr lang="zh-CN" altLang="en-US" dirty="0">
                <a:effectLst/>
              </a:rPr>
              <a:t>个，最终卷积得到的矩阵是由三通道的输入特征矩阵和三通道的卷积核分别对应卷积，再对应相加后得到一个卷积矩阵</a:t>
            </a:r>
          </a:p>
          <a:p>
            <a:r>
              <a:rPr lang="zh-CN" altLang="en-US" dirty="0">
                <a:effectLst/>
              </a:rPr>
              <a:t>然后我在这里设置了两个卷积核，每个卷积核会输出一个矩阵，然后将两个矩阵拼接，所以输出的通道数就变成了</a:t>
            </a:r>
            <a:r>
              <a:rPr lang="en-US" altLang="zh-CN" dirty="0">
                <a:effectLst/>
              </a:rPr>
              <a:t>2</a:t>
            </a:r>
            <a:br>
              <a:rPr lang="zh-CN" altLang="en-US" dirty="0">
                <a:effectLst/>
              </a:rPr>
            </a:br>
            <a:endParaRPr lang="zh-CN" altLang="en-US" b="0" i="0" dirty="0">
              <a:solidFill>
                <a:srgbClr val="2F3238"/>
              </a:solidFill>
              <a:effectLst/>
              <a:latin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41754340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池化层和卷积层比较类似，但是他比卷积层简单很多；池化层的目的就是为了对</a:t>
            </a:r>
            <a:r>
              <a:rPr lang="zh-CN" altLang="en-US" sz="1200" kern="100" dirty="0">
                <a:latin typeface="微软雅黑" panose="020B0503020204020204" pitchFamily="34" charset="-122"/>
                <a:ea typeface="微软雅黑" panose="020B0503020204020204" pitchFamily="34" charset="-122"/>
                <a:cs typeface="Times New Roman" panose="02020603050405020304" pitchFamily="18" charset="0"/>
              </a:rPr>
              <a:t>特征图进行</a:t>
            </a:r>
            <a:r>
              <a:rPr lang="zh-CN" altLang="en-US" sz="1200" b="1" kern="100" dirty="0">
                <a:solidFill>
                  <a:srgbClr val="1C6299"/>
                </a:solidFill>
                <a:latin typeface="微软雅黑" panose="020B0503020204020204" pitchFamily="34" charset="-122"/>
                <a:ea typeface="微软雅黑" panose="020B0503020204020204" pitchFamily="34" charset="-122"/>
                <a:cs typeface="Times New Roman" panose="02020603050405020304" pitchFamily="18" charset="0"/>
              </a:rPr>
              <a:t>稀疏处理</a:t>
            </a:r>
            <a:r>
              <a:rPr lang="zh-CN" altLang="en-US" sz="12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200" b="1" kern="100" dirty="0">
                <a:solidFill>
                  <a:srgbClr val="1C6299"/>
                </a:solidFill>
                <a:latin typeface="微软雅黑" panose="020B0503020204020204" pitchFamily="34" charset="-122"/>
                <a:ea typeface="微软雅黑" panose="020B0503020204020204" pitchFamily="34" charset="-122"/>
                <a:cs typeface="Times New Roman" panose="02020603050405020304" pitchFamily="18" charset="0"/>
              </a:rPr>
              <a:t>减少</a:t>
            </a:r>
            <a:r>
              <a:rPr lang="zh-CN" altLang="en-US" sz="1200" kern="100" dirty="0">
                <a:latin typeface="微软雅黑" panose="020B0503020204020204" pitchFamily="34" charset="-122"/>
                <a:ea typeface="微软雅黑" panose="020B0503020204020204" pitchFamily="34" charset="-122"/>
                <a:cs typeface="Times New Roman" panose="02020603050405020304" pitchFamily="18" charset="0"/>
              </a:rPr>
              <a:t>数据</a:t>
            </a:r>
            <a:r>
              <a:rPr lang="zh-CN" altLang="en-US" sz="1200" b="1" kern="100" dirty="0">
                <a:solidFill>
                  <a:srgbClr val="1C6299"/>
                </a:solidFill>
                <a:latin typeface="微软雅黑" panose="020B0503020204020204" pitchFamily="34" charset="-122"/>
                <a:ea typeface="微软雅黑" panose="020B0503020204020204" pitchFamily="34" charset="-122"/>
                <a:cs typeface="Times New Roman" panose="02020603050405020304" pitchFamily="18" charset="0"/>
              </a:rPr>
              <a:t>运算量</a:t>
            </a:r>
            <a:endParaRPr lang="en-US" altLang="zh-CN" dirty="0"/>
          </a:p>
          <a:p>
            <a:pPr algn="l"/>
            <a:r>
              <a:rPr lang="zh-CN" altLang="en-US" dirty="0"/>
              <a:t>比如我们这里举例举出一个是平均下采样池化层和最大下采样池化层，平均池化层就是取均值输出，最大下采样层就是取其中的最大值输出，因此池化层他有一些特点，第一个就是他不需要训练参数，因为它就是一个取平均或者取最大的一个过程，其次池化层只改变特征图的宽度和高度，但是不会改变其深度，也就是通道数，第三点就是池化核一般是和步长一致的，比如</a:t>
            </a:r>
            <a:r>
              <a:rPr lang="en-US" altLang="zh-CN" dirty="0"/>
              <a:t>2*2</a:t>
            </a:r>
            <a:r>
              <a:rPr lang="zh-CN" altLang="en-US" dirty="0"/>
              <a:t>的池化层就可以将特征大小缩小为原来的一半</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84338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91B1F"/>
                    </a:solidFill>
                    <a:effectLst/>
                    <a:latin typeface="-apple-system"/>
                  </a:rPr>
                  <a:t>卷积神经网络可以实现图片的分类，可是怎么样才能识别图片中特定部分的物体，全卷积网络就可以实现对图片进行像素级的分类</a:t>
                </a:r>
                <a:endParaRPr lang="en-US" altLang="zh-CN" b="0" i="0" dirty="0">
                  <a:solidFill>
                    <a:srgbClr val="191B1F"/>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91B1F"/>
                    </a:solidFill>
                    <a:effectLst/>
                    <a:latin typeface="-apple-system"/>
                  </a:rPr>
                  <a:t>首先我们看一下原论文中的</a:t>
                </a:r>
                <a:r>
                  <a:rPr lang="en-US" altLang="zh-CN" b="0" i="0" dirty="0">
                    <a:solidFill>
                      <a:srgbClr val="191B1F"/>
                    </a:solidFill>
                    <a:effectLst/>
                    <a:latin typeface="-apple-system"/>
                  </a:rPr>
                  <a:t>fig1 </a:t>
                </a:r>
                <a:r>
                  <a:rPr lang="zh-CN" altLang="en-US" b="0" i="0" dirty="0">
                    <a:solidFill>
                      <a:srgbClr val="191B1F"/>
                    </a:solidFill>
                    <a:effectLst/>
                    <a:latin typeface="-apple-system"/>
                  </a:rPr>
                  <a:t>这是给出的</a:t>
                </a:r>
                <a:r>
                  <a:rPr lang="en-US" altLang="zh-CN" b="0" i="0" dirty="0">
                    <a:solidFill>
                      <a:srgbClr val="191B1F"/>
                    </a:solidFill>
                    <a:effectLst/>
                    <a:latin typeface="-apple-system"/>
                  </a:rPr>
                  <a:t>FCN-32s</a:t>
                </a:r>
                <a:r>
                  <a:rPr lang="zh-CN" altLang="en-US" b="0" i="0" dirty="0">
                    <a:solidFill>
                      <a:srgbClr val="191B1F"/>
                    </a:solidFill>
                    <a:effectLst/>
                    <a:latin typeface="-apple-system"/>
                  </a:rPr>
                  <a:t>的网络模型，我们可以发现这个网络非常的简单，其实他就是通过一系列的卷积下采样，得到一个通道数为</a:t>
                </a:r>
                <a:r>
                  <a:rPr lang="en-US" altLang="zh-CN" b="0" i="0" dirty="0">
                    <a:solidFill>
                      <a:srgbClr val="191B1F"/>
                    </a:solidFill>
                    <a:effectLst/>
                    <a:latin typeface="-apple-system"/>
                  </a:rPr>
                  <a:t>21</a:t>
                </a:r>
                <a:r>
                  <a:rPr lang="zh-CN" altLang="en-US" b="0" i="0" dirty="0">
                    <a:solidFill>
                      <a:srgbClr val="191B1F"/>
                    </a:solidFill>
                    <a:effectLst/>
                    <a:latin typeface="-apple-system"/>
                  </a:rPr>
                  <a:t>的特征层，因为这个</a:t>
                </a:r>
                <a:r>
                  <a:rPr lang="en-US" altLang="zh-CN" b="0" i="0" dirty="0">
                    <a:solidFill>
                      <a:srgbClr val="191B1F"/>
                    </a:solidFill>
                    <a:effectLst/>
                    <a:latin typeface="-apple-system"/>
                  </a:rPr>
                  <a:t>VOC</a:t>
                </a:r>
                <a:r>
                  <a:rPr lang="zh-CN" altLang="en-US" b="0" i="0" dirty="0">
                    <a:solidFill>
                      <a:srgbClr val="191B1F"/>
                    </a:solidFill>
                    <a:effectLst/>
                    <a:latin typeface="-apple-system"/>
                  </a:rPr>
                  <a:t>数据集的类别有</a:t>
                </a:r>
                <a:r>
                  <a:rPr lang="en-US" altLang="zh-CN" b="0" i="0" dirty="0">
                    <a:solidFill>
                      <a:srgbClr val="191B1F"/>
                    </a:solidFill>
                    <a:effectLst/>
                    <a:latin typeface="-apple-system"/>
                  </a:rPr>
                  <a:t>20</a:t>
                </a:r>
                <a:r>
                  <a:rPr lang="zh-CN" altLang="en-US" b="0" i="0" dirty="0">
                    <a:solidFill>
                      <a:srgbClr val="191B1F"/>
                    </a:solidFill>
                    <a:effectLst/>
                    <a:latin typeface="-apple-system"/>
                  </a:rPr>
                  <a:t>个类别，加上背景就是</a:t>
                </a:r>
                <a:r>
                  <a:rPr lang="en-US" altLang="zh-CN" b="0" i="0" dirty="0">
                    <a:solidFill>
                      <a:srgbClr val="191B1F"/>
                    </a:solidFill>
                    <a:effectLst/>
                    <a:latin typeface="-apple-system"/>
                  </a:rPr>
                  <a:t>21</a:t>
                </a:r>
                <a:r>
                  <a:rPr lang="zh-CN" altLang="en-US" b="0" i="0" dirty="0">
                    <a:solidFill>
                      <a:srgbClr val="191B1F"/>
                    </a:solidFill>
                    <a:effectLst/>
                    <a:latin typeface="-apple-system"/>
                  </a:rPr>
                  <a:t>，然后经过一个上采样就可以得到一个和原图同样大小的特征图，所以这个特征图的每一个像素都有</a:t>
                </a:r>
                <a:r>
                  <a:rPr lang="en-US" altLang="zh-CN" b="0" i="0" dirty="0">
                    <a:solidFill>
                      <a:srgbClr val="191B1F"/>
                    </a:solidFill>
                    <a:effectLst/>
                    <a:latin typeface="-apple-system"/>
                  </a:rPr>
                  <a:t>21</a:t>
                </a:r>
                <a:r>
                  <a:rPr lang="zh-CN" altLang="en-US" b="0" i="0" dirty="0">
                    <a:solidFill>
                      <a:srgbClr val="191B1F"/>
                    </a:solidFill>
                    <a:effectLst/>
                    <a:latin typeface="-apple-system"/>
                  </a:rPr>
                  <a:t>个值，然后经过一个</a:t>
                </a:r>
                <a14:m>
                  <m:oMath xmlns:m="http://schemas.openxmlformats.org/officeDocument/2006/math">
                    <m:r>
                      <a:rPr lang="en-US" altLang="zh-CN" b="0" i="1" dirty="0" smtClean="0">
                        <a:solidFill>
                          <a:srgbClr val="191B1F"/>
                        </a:solidFill>
                        <a:effectLst/>
                        <a:latin typeface="Cambria Math" panose="02040503050406030204" pitchFamily="18" charset="0"/>
                      </a:rPr>
                      <m:t>𝑠𝑜𝑓𝑡𝑚𝑎𝑥</m:t>
                    </m:r>
                  </m:oMath>
                </a14:m>
                <a:r>
                  <a:rPr lang="zh-CN" altLang="en-US" b="0" i="0" dirty="0">
                    <a:solidFill>
                      <a:srgbClr val="191B1F"/>
                    </a:solidFill>
                    <a:effectLst/>
                    <a:latin typeface="-apple-system"/>
                  </a:rPr>
                  <a:t>函数就可以得到每一个像素为每一个类别的概率，然后取概率最大的作为这个像素的类别，这就是</a:t>
                </a:r>
                <a:r>
                  <a:rPr lang="en-US" altLang="zh-CN" b="0" i="0" dirty="0">
                    <a:solidFill>
                      <a:srgbClr val="191B1F"/>
                    </a:solidFill>
                    <a:effectLst/>
                    <a:latin typeface="-apple-system"/>
                  </a:rPr>
                  <a:t>FCN</a:t>
                </a:r>
                <a:r>
                  <a:rPr lang="zh-CN" altLang="en-US" b="0" i="0" dirty="0">
                    <a:solidFill>
                      <a:srgbClr val="191B1F"/>
                    </a:solidFill>
                    <a:effectLst/>
                    <a:latin typeface="-apple-system"/>
                  </a:rPr>
                  <a:t>的思想</a:t>
                </a:r>
                <a:endParaRPr lang="en-US" altLang="zh-CN" b="0" i="0" dirty="0">
                  <a:solidFill>
                    <a:srgbClr val="191B1F"/>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91B1F"/>
                    </a:solidFill>
                    <a:effectLst/>
                    <a:latin typeface="-apple-system"/>
                  </a:rPr>
                  <a:t>然后我们从原文中的表格</a:t>
                </a:r>
                <a:r>
                  <a:rPr lang="en-US" altLang="zh-CN" b="0" i="0" dirty="0">
                    <a:solidFill>
                      <a:srgbClr val="191B1F"/>
                    </a:solidFill>
                    <a:effectLst/>
                    <a:latin typeface="-apple-system"/>
                  </a:rPr>
                  <a:t>3</a:t>
                </a:r>
                <a:r>
                  <a:rPr lang="zh-CN" altLang="en-US" b="0" i="0" dirty="0">
                    <a:solidFill>
                      <a:srgbClr val="191B1F"/>
                    </a:solidFill>
                    <a:effectLst/>
                    <a:latin typeface="-apple-system"/>
                  </a:rPr>
                  <a:t>就可以看到所提出的模型与当时其他模型的对比，所提出的全卷积网络有</a:t>
                </a:r>
                <a:r>
                  <a:rPr lang="en-US" altLang="zh-CN" b="0" i="0" dirty="0">
                    <a:solidFill>
                      <a:srgbClr val="191B1F"/>
                    </a:solidFill>
                    <a:effectLst/>
                    <a:latin typeface="-apple-system"/>
                  </a:rPr>
                  <a:t>20%</a:t>
                </a:r>
                <a:r>
                  <a:rPr lang="zh-CN" altLang="en-US" b="0" i="0" dirty="0">
                    <a:solidFill>
                      <a:srgbClr val="191B1F"/>
                    </a:solidFill>
                    <a:effectLst/>
                    <a:latin typeface="-apple-system"/>
                  </a:rPr>
                  <a:t>的提升，还是一个非常不错的成绩。</a:t>
                </a:r>
                <a:endParaRPr lang="en-US" altLang="zh-CN" b="0" i="0" dirty="0">
                  <a:solidFill>
                    <a:srgbClr val="191B1F"/>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91B1F"/>
                    </a:solidFill>
                    <a:effectLst/>
                    <a:latin typeface="-apple-system"/>
                  </a:rPr>
                  <a:t>从原文中的图二就说明了他的一个</a:t>
                </a:r>
                <a:r>
                  <a:rPr lang="zh-CN" altLang="en-US" b="0" i="0" dirty="0">
                    <a:solidFill>
                      <a:srgbClr val="111111"/>
                    </a:solidFill>
                    <a:effectLst/>
                    <a:latin typeface="Microsoft YaHei" panose="020B0503020204020204" pitchFamily="34" charset="-122"/>
                    <a:ea typeface="Microsoft YaHei" panose="020B0503020204020204" pitchFamily="34" charset="-122"/>
                  </a:rPr>
                  <a:t>卷积化的过程，由我们刚刚看过的</a:t>
                </a:r>
                <a:r>
                  <a:rPr lang="en-US" altLang="zh-CN" b="0" i="0" dirty="0">
                    <a:solidFill>
                      <a:srgbClr val="111111"/>
                    </a:solidFill>
                    <a:effectLst/>
                    <a:latin typeface="Microsoft YaHei" panose="020B0503020204020204" pitchFamily="34" charset="-122"/>
                    <a:ea typeface="Microsoft YaHei" panose="020B0503020204020204" pitchFamily="34" charset="-122"/>
                  </a:rPr>
                  <a:t>VGG</a:t>
                </a:r>
                <a:r>
                  <a:rPr lang="zh-CN" altLang="en-US" b="0" i="0" dirty="0">
                    <a:solidFill>
                      <a:srgbClr val="111111"/>
                    </a:solidFill>
                    <a:effectLst/>
                    <a:latin typeface="Microsoft YaHei" panose="020B0503020204020204" pitchFamily="34" charset="-122"/>
                    <a:ea typeface="Microsoft YaHei" panose="020B0503020204020204" pitchFamily="34" charset="-122"/>
                  </a:rPr>
                  <a:t>的神经网络他最后就是三个全连接层，就全连接层会输出</a:t>
                </a:r>
                <a:r>
                  <a:rPr lang="en-US" altLang="zh-CN" b="0" i="0" dirty="0">
                    <a:solidFill>
                      <a:srgbClr val="111111"/>
                    </a:solidFill>
                    <a:effectLst/>
                    <a:latin typeface="Microsoft YaHei" panose="020B0503020204020204" pitchFamily="34" charset="-122"/>
                    <a:ea typeface="Microsoft YaHei" panose="020B0503020204020204" pitchFamily="34" charset="-122"/>
                  </a:rPr>
                  <a:t>100</a:t>
                </a:r>
                <a:r>
                  <a:rPr lang="zh-CN" altLang="en-US" b="0" i="0" dirty="0">
                    <a:solidFill>
                      <a:srgbClr val="111111"/>
                    </a:solidFill>
                    <a:effectLst/>
                    <a:latin typeface="Microsoft YaHei" panose="020B0503020204020204" pitchFamily="34" charset="-122"/>
                    <a:ea typeface="Microsoft YaHei" panose="020B0503020204020204" pitchFamily="34" charset="-122"/>
                  </a:rPr>
                  <a:t>个类别的值也就是一个长度为</a:t>
                </a:r>
                <a:r>
                  <a:rPr lang="en-US" altLang="zh-CN" b="0" i="0" dirty="0">
                    <a:solidFill>
                      <a:srgbClr val="111111"/>
                    </a:solidFill>
                    <a:effectLst/>
                    <a:latin typeface="Microsoft YaHei" panose="020B0503020204020204" pitchFamily="34" charset="-122"/>
                    <a:ea typeface="Microsoft YaHei" panose="020B0503020204020204" pitchFamily="34" charset="-122"/>
                  </a:rPr>
                  <a:t>1000</a:t>
                </a:r>
                <a:r>
                  <a:rPr lang="zh-CN" altLang="en-US" b="0" i="0" dirty="0">
                    <a:solidFill>
                      <a:srgbClr val="111111"/>
                    </a:solidFill>
                    <a:effectLst/>
                    <a:latin typeface="Microsoft YaHei" panose="020B0503020204020204" pitchFamily="34" charset="-122"/>
                    <a:ea typeface="Microsoft YaHei" panose="020B0503020204020204" pitchFamily="34" charset="-122"/>
                  </a:rPr>
                  <a:t>的向量，然后同样的通过一个激活函数就可以获得每一个类别的概率，然后在这里预测的结果可以看到</a:t>
                </a:r>
                <a:r>
                  <a:rPr lang="en-US" altLang="zh-CN" b="0" i="0" dirty="0">
                    <a:solidFill>
                      <a:srgbClr val="111111"/>
                    </a:solidFill>
                    <a:effectLst/>
                    <a:latin typeface="Microsoft YaHei" panose="020B0503020204020204" pitchFamily="34" charset="-122"/>
                    <a:ea typeface="Microsoft YaHei" panose="020B0503020204020204" pitchFamily="34" charset="-122"/>
                  </a:rPr>
                  <a:t>tabby cat</a:t>
                </a:r>
                <a:r>
                  <a:rPr lang="zh-CN" altLang="en-US" b="0" i="0" dirty="0">
                    <a:solidFill>
                      <a:srgbClr val="111111"/>
                    </a:solidFill>
                    <a:effectLst/>
                    <a:latin typeface="Microsoft YaHei" panose="020B0503020204020204" pitchFamily="34" charset="-122"/>
                    <a:ea typeface="Microsoft YaHei" panose="020B0503020204020204" pitchFamily="34" charset="-122"/>
                  </a:rPr>
                  <a:t>的概率是最大的</a:t>
                </a:r>
                <a:endParaRPr lang="en-US" altLang="zh-CN" b="0" i="0" dirty="0">
                  <a:solidFill>
                    <a:srgbClr val="111111"/>
                  </a:solidFill>
                  <a:effectLst/>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11111"/>
                    </a:solidFill>
                    <a:effectLst/>
                    <a:latin typeface="Microsoft YaHei" panose="020B0503020204020204" pitchFamily="34" charset="-122"/>
                    <a:ea typeface="Microsoft YaHei" panose="020B0503020204020204" pitchFamily="34" charset="-122"/>
                  </a:rPr>
                  <a:t>然后</a:t>
                </a:r>
                <a:r>
                  <a:rPr lang="en-US" altLang="zh-CN" b="0" i="0" dirty="0">
                    <a:solidFill>
                      <a:srgbClr val="111111"/>
                    </a:solidFill>
                    <a:effectLst/>
                    <a:latin typeface="Microsoft YaHei" panose="020B0503020204020204" pitchFamily="34" charset="-122"/>
                    <a:ea typeface="Microsoft YaHei" panose="020B0503020204020204" pitchFamily="34" charset="-122"/>
                  </a:rPr>
                  <a:t>FCN</a:t>
                </a:r>
                <a:r>
                  <a:rPr lang="zh-CN" altLang="en-US" b="0" i="0" dirty="0">
                    <a:solidFill>
                      <a:srgbClr val="111111"/>
                    </a:solidFill>
                    <a:effectLst/>
                    <a:latin typeface="Microsoft YaHei" panose="020B0503020204020204" pitchFamily="34" charset="-122"/>
                    <a:ea typeface="Microsoft YaHei" panose="020B0503020204020204" pitchFamily="34" charset="-122"/>
                  </a:rPr>
                  <a:t>他所做的改变就是把三个全连接层换成了三个卷积层，最终而其结果可以可视化为一个图片的形式，就是这里的这个猫的热图</a:t>
                </a:r>
                <a:endParaRPr lang="en-US" altLang="zh-CN"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91B1F"/>
                    </a:solidFill>
                    <a:effectLst/>
                    <a:latin typeface="-apple-system"/>
                  </a:rPr>
                  <a:t>卷积神经网络可以实现图片的分类，可是怎么样才能识别图片中特定部分的物体，全卷积网络就可以实现对图片进行像素级的分类</a:t>
                </a:r>
                <a:endParaRPr lang="en-US" altLang="zh-CN" b="0" i="0" dirty="0">
                  <a:solidFill>
                    <a:srgbClr val="191B1F"/>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91B1F"/>
                    </a:solidFill>
                    <a:effectLst/>
                    <a:latin typeface="-apple-system"/>
                  </a:rPr>
                  <a:t>首先我们看一下原论文中的</a:t>
                </a:r>
                <a:r>
                  <a:rPr lang="en-US" altLang="zh-CN" b="0" i="0" dirty="0">
                    <a:solidFill>
                      <a:srgbClr val="191B1F"/>
                    </a:solidFill>
                    <a:effectLst/>
                    <a:latin typeface="-apple-system"/>
                  </a:rPr>
                  <a:t>fig1 </a:t>
                </a:r>
                <a:r>
                  <a:rPr lang="zh-CN" altLang="en-US" b="0" i="0" dirty="0">
                    <a:solidFill>
                      <a:srgbClr val="191B1F"/>
                    </a:solidFill>
                    <a:effectLst/>
                    <a:latin typeface="-apple-system"/>
                  </a:rPr>
                  <a:t>这是给出的</a:t>
                </a:r>
                <a:r>
                  <a:rPr lang="en-US" altLang="zh-CN" b="0" i="0" dirty="0">
                    <a:solidFill>
                      <a:srgbClr val="191B1F"/>
                    </a:solidFill>
                    <a:effectLst/>
                    <a:latin typeface="-apple-system"/>
                  </a:rPr>
                  <a:t>FCN-32s</a:t>
                </a:r>
                <a:r>
                  <a:rPr lang="zh-CN" altLang="en-US" b="0" i="0" dirty="0">
                    <a:solidFill>
                      <a:srgbClr val="191B1F"/>
                    </a:solidFill>
                    <a:effectLst/>
                    <a:latin typeface="-apple-system"/>
                  </a:rPr>
                  <a:t>的网络模型，我们可以发现这个网络非常的简单，其实他就是通过一系列的卷积下采样，得到一个通道数为</a:t>
                </a:r>
                <a:r>
                  <a:rPr lang="en-US" altLang="zh-CN" b="0" i="0" dirty="0">
                    <a:solidFill>
                      <a:srgbClr val="191B1F"/>
                    </a:solidFill>
                    <a:effectLst/>
                    <a:latin typeface="-apple-system"/>
                  </a:rPr>
                  <a:t>21</a:t>
                </a:r>
                <a:r>
                  <a:rPr lang="zh-CN" altLang="en-US" b="0" i="0" dirty="0">
                    <a:solidFill>
                      <a:srgbClr val="191B1F"/>
                    </a:solidFill>
                    <a:effectLst/>
                    <a:latin typeface="-apple-system"/>
                  </a:rPr>
                  <a:t>的特征层，因为这个</a:t>
                </a:r>
                <a:r>
                  <a:rPr lang="en-US" altLang="zh-CN" b="0" i="0" dirty="0">
                    <a:solidFill>
                      <a:srgbClr val="191B1F"/>
                    </a:solidFill>
                    <a:effectLst/>
                    <a:latin typeface="-apple-system"/>
                  </a:rPr>
                  <a:t>VOC</a:t>
                </a:r>
                <a:r>
                  <a:rPr lang="zh-CN" altLang="en-US" b="0" i="0" dirty="0">
                    <a:solidFill>
                      <a:srgbClr val="191B1F"/>
                    </a:solidFill>
                    <a:effectLst/>
                    <a:latin typeface="-apple-system"/>
                  </a:rPr>
                  <a:t>数据集的类别有</a:t>
                </a:r>
                <a:r>
                  <a:rPr lang="en-US" altLang="zh-CN" b="0" i="0" dirty="0">
                    <a:solidFill>
                      <a:srgbClr val="191B1F"/>
                    </a:solidFill>
                    <a:effectLst/>
                    <a:latin typeface="-apple-system"/>
                  </a:rPr>
                  <a:t>20</a:t>
                </a:r>
                <a:r>
                  <a:rPr lang="zh-CN" altLang="en-US" b="0" i="0" dirty="0">
                    <a:solidFill>
                      <a:srgbClr val="191B1F"/>
                    </a:solidFill>
                    <a:effectLst/>
                    <a:latin typeface="-apple-system"/>
                  </a:rPr>
                  <a:t>个类别，加上背景就是</a:t>
                </a:r>
                <a:r>
                  <a:rPr lang="en-US" altLang="zh-CN" b="0" i="0" dirty="0">
                    <a:solidFill>
                      <a:srgbClr val="191B1F"/>
                    </a:solidFill>
                    <a:effectLst/>
                    <a:latin typeface="-apple-system"/>
                  </a:rPr>
                  <a:t>21</a:t>
                </a:r>
                <a:r>
                  <a:rPr lang="zh-CN" altLang="en-US" b="0" i="0" dirty="0">
                    <a:solidFill>
                      <a:srgbClr val="191B1F"/>
                    </a:solidFill>
                    <a:effectLst/>
                    <a:latin typeface="-apple-system"/>
                  </a:rPr>
                  <a:t>，然后经过一个上采样就可以得到一个和原图同样大小的特征图，所以这个特征图的每一个像素都有</a:t>
                </a:r>
                <a:r>
                  <a:rPr lang="en-US" altLang="zh-CN" b="0" i="0" dirty="0">
                    <a:solidFill>
                      <a:srgbClr val="191B1F"/>
                    </a:solidFill>
                    <a:effectLst/>
                    <a:latin typeface="-apple-system"/>
                  </a:rPr>
                  <a:t>21</a:t>
                </a:r>
                <a:r>
                  <a:rPr lang="zh-CN" altLang="en-US" b="0" i="0" dirty="0">
                    <a:solidFill>
                      <a:srgbClr val="191B1F"/>
                    </a:solidFill>
                    <a:effectLst/>
                    <a:latin typeface="-apple-system"/>
                  </a:rPr>
                  <a:t>个值，然后经过一个</a:t>
                </a:r>
                <a:r>
                  <a:rPr lang="en-US" altLang="zh-CN" b="0" i="0" dirty="0">
                    <a:solidFill>
                      <a:srgbClr val="191B1F"/>
                    </a:solidFill>
                    <a:effectLst/>
                    <a:latin typeface="Cambria Math" panose="02040503050406030204" pitchFamily="18" charset="0"/>
                  </a:rPr>
                  <a:t>𝑠𝑜𝑓𝑡𝑚𝑎𝑥</a:t>
                </a:r>
                <a:r>
                  <a:rPr lang="zh-CN" altLang="en-US" b="0" i="0" dirty="0">
                    <a:solidFill>
                      <a:srgbClr val="191B1F"/>
                    </a:solidFill>
                    <a:effectLst/>
                    <a:latin typeface="-apple-system"/>
                  </a:rPr>
                  <a:t>函数就可以得到每一个像素为每一个类别的概率，然后取概率最大的作为这个像素的类别，这就是</a:t>
                </a:r>
                <a:r>
                  <a:rPr lang="en-US" altLang="zh-CN" b="0" i="0" dirty="0">
                    <a:solidFill>
                      <a:srgbClr val="191B1F"/>
                    </a:solidFill>
                    <a:effectLst/>
                    <a:latin typeface="-apple-system"/>
                  </a:rPr>
                  <a:t>FCN</a:t>
                </a:r>
                <a:r>
                  <a:rPr lang="zh-CN" altLang="en-US" b="0" i="0" dirty="0">
                    <a:solidFill>
                      <a:srgbClr val="191B1F"/>
                    </a:solidFill>
                    <a:effectLst/>
                    <a:latin typeface="-apple-system"/>
                  </a:rPr>
                  <a:t>的思想</a:t>
                </a:r>
                <a:endParaRPr lang="en-US" altLang="zh-CN" b="0" i="0" dirty="0">
                  <a:solidFill>
                    <a:srgbClr val="191B1F"/>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91B1F"/>
                    </a:solidFill>
                    <a:effectLst/>
                    <a:latin typeface="-apple-system"/>
                  </a:rPr>
                  <a:t>然后我们从原文中的表格</a:t>
                </a:r>
                <a:r>
                  <a:rPr lang="en-US" altLang="zh-CN" b="0" i="0" dirty="0">
                    <a:solidFill>
                      <a:srgbClr val="191B1F"/>
                    </a:solidFill>
                    <a:effectLst/>
                    <a:latin typeface="-apple-system"/>
                  </a:rPr>
                  <a:t>3</a:t>
                </a:r>
                <a:r>
                  <a:rPr lang="zh-CN" altLang="en-US" b="0" i="0" dirty="0">
                    <a:solidFill>
                      <a:srgbClr val="191B1F"/>
                    </a:solidFill>
                    <a:effectLst/>
                    <a:latin typeface="-apple-system"/>
                  </a:rPr>
                  <a:t>就可以看到所提出的模型与当时其他模型的对比，所提出的全卷积网络有</a:t>
                </a:r>
                <a:r>
                  <a:rPr lang="en-US" altLang="zh-CN" b="0" i="0" dirty="0">
                    <a:solidFill>
                      <a:srgbClr val="191B1F"/>
                    </a:solidFill>
                    <a:effectLst/>
                    <a:latin typeface="-apple-system"/>
                  </a:rPr>
                  <a:t>20%</a:t>
                </a:r>
                <a:r>
                  <a:rPr lang="zh-CN" altLang="en-US" b="0" i="0" dirty="0">
                    <a:solidFill>
                      <a:srgbClr val="191B1F"/>
                    </a:solidFill>
                    <a:effectLst/>
                    <a:latin typeface="-apple-system"/>
                  </a:rPr>
                  <a:t>的提升，还是一个非常不错的成绩。</a:t>
                </a:r>
                <a:endParaRPr lang="en-US" altLang="zh-CN" b="0" i="0" dirty="0">
                  <a:solidFill>
                    <a:srgbClr val="191B1F"/>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91B1F"/>
                    </a:solidFill>
                    <a:effectLst/>
                    <a:latin typeface="-apple-system"/>
                  </a:rPr>
                  <a:t>从原文中的图二就说明了他的一个</a:t>
                </a:r>
                <a:r>
                  <a:rPr lang="zh-CN" altLang="en-US" b="0" i="0" dirty="0">
                    <a:solidFill>
                      <a:srgbClr val="111111"/>
                    </a:solidFill>
                    <a:effectLst/>
                    <a:latin typeface="Microsoft YaHei" panose="020B0503020204020204" pitchFamily="34" charset="-122"/>
                    <a:ea typeface="Microsoft YaHei" panose="020B0503020204020204" pitchFamily="34" charset="-122"/>
                  </a:rPr>
                  <a:t>卷积化的过程，由我们刚刚看过的</a:t>
                </a:r>
                <a:r>
                  <a:rPr lang="en-US" altLang="zh-CN" b="0" i="0" dirty="0">
                    <a:solidFill>
                      <a:srgbClr val="111111"/>
                    </a:solidFill>
                    <a:effectLst/>
                    <a:latin typeface="Microsoft YaHei" panose="020B0503020204020204" pitchFamily="34" charset="-122"/>
                    <a:ea typeface="Microsoft YaHei" panose="020B0503020204020204" pitchFamily="34" charset="-122"/>
                  </a:rPr>
                  <a:t>VGG</a:t>
                </a:r>
                <a:r>
                  <a:rPr lang="zh-CN" altLang="en-US" b="0" i="0" dirty="0">
                    <a:solidFill>
                      <a:srgbClr val="111111"/>
                    </a:solidFill>
                    <a:effectLst/>
                    <a:latin typeface="Microsoft YaHei" panose="020B0503020204020204" pitchFamily="34" charset="-122"/>
                    <a:ea typeface="Microsoft YaHei" panose="020B0503020204020204" pitchFamily="34" charset="-122"/>
                  </a:rPr>
                  <a:t>的神经网络他最后就是三个全连接层，就全连接层会输出</a:t>
                </a:r>
                <a:r>
                  <a:rPr lang="en-US" altLang="zh-CN" b="0" i="0" dirty="0">
                    <a:solidFill>
                      <a:srgbClr val="111111"/>
                    </a:solidFill>
                    <a:effectLst/>
                    <a:latin typeface="Microsoft YaHei" panose="020B0503020204020204" pitchFamily="34" charset="-122"/>
                    <a:ea typeface="Microsoft YaHei" panose="020B0503020204020204" pitchFamily="34" charset="-122"/>
                  </a:rPr>
                  <a:t>100</a:t>
                </a:r>
                <a:r>
                  <a:rPr lang="zh-CN" altLang="en-US" b="0" i="0" dirty="0">
                    <a:solidFill>
                      <a:srgbClr val="111111"/>
                    </a:solidFill>
                    <a:effectLst/>
                    <a:latin typeface="Microsoft YaHei" panose="020B0503020204020204" pitchFamily="34" charset="-122"/>
                    <a:ea typeface="Microsoft YaHei" panose="020B0503020204020204" pitchFamily="34" charset="-122"/>
                  </a:rPr>
                  <a:t>个类别的值也就是一个长度为</a:t>
                </a:r>
                <a:r>
                  <a:rPr lang="en-US" altLang="zh-CN" b="0" i="0" dirty="0">
                    <a:solidFill>
                      <a:srgbClr val="111111"/>
                    </a:solidFill>
                    <a:effectLst/>
                    <a:latin typeface="Microsoft YaHei" panose="020B0503020204020204" pitchFamily="34" charset="-122"/>
                    <a:ea typeface="Microsoft YaHei" panose="020B0503020204020204" pitchFamily="34" charset="-122"/>
                  </a:rPr>
                  <a:t>1000</a:t>
                </a:r>
                <a:r>
                  <a:rPr lang="zh-CN" altLang="en-US" b="0" i="0" dirty="0">
                    <a:solidFill>
                      <a:srgbClr val="111111"/>
                    </a:solidFill>
                    <a:effectLst/>
                    <a:latin typeface="Microsoft YaHei" panose="020B0503020204020204" pitchFamily="34" charset="-122"/>
                    <a:ea typeface="Microsoft YaHei" panose="020B0503020204020204" pitchFamily="34" charset="-122"/>
                  </a:rPr>
                  <a:t>的向量，然后同样的通过一个激活函数就可以获得每一个类别的概率，然后在这里预测的结果可以看到</a:t>
                </a:r>
                <a:r>
                  <a:rPr lang="en-US" altLang="zh-CN" b="0" i="0" dirty="0">
                    <a:solidFill>
                      <a:srgbClr val="111111"/>
                    </a:solidFill>
                    <a:effectLst/>
                    <a:latin typeface="Microsoft YaHei" panose="020B0503020204020204" pitchFamily="34" charset="-122"/>
                    <a:ea typeface="Microsoft YaHei" panose="020B0503020204020204" pitchFamily="34" charset="-122"/>
                  </a:rPr>
                  <a:t>tabby cat</a:t>
                </a:r>
                <a:r>
                  <a:rPr lang="zh-CN" altLang="en-US" b="0" i="0" dirty="0">
                    <a:solidFill>
                      <a:srgbClr val="111111"/>
                    </a:solidFill>
                    <a:effectLst/>
                    <a:latin typeface="Microsoft YaHei" panose="020B0503020204020204" pitchFamily="34" charset="-122"/>
                    <a:ea typeface="Microsoft YaHei" panose="020B0503020204020204" pitchFamily="34" charset="-122"/>
                  </a:rPr>
                  <a:t>的概率是最大的</a:t>
                </a:r>
                <a:endParaRPr lang="en-US" altLang="zh-CN" b="0" i="0" dirty="0">
                  <a:solidFill>
                    <a:srgbClr val="111111"/>
                  </a:solidFill>
                  <a:effectLst/>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11111"/>
                    </a:solidFill>
                    <a:effectLst/>
                    <a:latin typeface="Microsoft YaHei" panose="020B0503020204020204" pitchFamily="34" charset="-122"/>
                    <a:ea typeface="Microsoft YaHei" panose="020B0503020204020204" pitchFamily="34" charset="-122"/>
                  </a:rPr>
                  <a:t>然后</a:t>
                </a:r>
                <a:r>
                  <a:rPr lang="en-US" altLang="zh-CN" b="0" i="0" dirty="0">
                    <a:solidFill>
                      <a:srgbClr val="111111"/>
                    </a:solidFill>
                    <a:effectLst/>
                    <a:latin typeface="Microsoft YaHei" panose="020B0503020204020204" pitchFamily="34" charset="-122"/>
                    <a:ea typeface="Microsoft YaHei" panose="020B0503020204020204" pitchFamily="34" charset="-122"/>
                  </a:rPr>
                  <a:t>FCN</a:t>
                </a:r>
                <a:r>
                  <a:rPr lang="zh-CN" altLang="en-US" b="0" i="0" dirty="0">
                    <a:solidFill>
                      <a:srgbClr val="111111"/>
                    </a:solidFill>
                    <a:effectLst/>
                    <a:latin typeface="Microsoft YaHei" panose="020B0503020204020204" pitchFamily="34" charset="-122"/>
                    <a:ea typeface="Microsoft YaHei" panose="020B0503020204020204" pitchFamily="34" charset="-122"/>
                  </a:rPr>
                  <a:t>他所做的改变就是把三个全连接层换成了三个卷积层，最终而其结果可以可视化为一个图片的形式，就是这里的这个猫的热图</a:t>
                </a:r>
                <a:endParaRPr lang="en-US" altLang="zh-CN" dirty="0"/>
              </a:p>
            </p:txBody>
          </p:sp>
        </mc:Fallback>
      </mc:AlternateContent>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4084886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在这篇文章中同时提出了三个模型，</a:t>
            </a:r>
            <a:r>
              <a:rPr lang="en-US" altLang="zh-CN" dirty="0"/>
              <a:t>FCN32S,16S</a:t>
            </a:r>
            <a:r>
              <a:rPr lang="zh-CN" altLang="en-US" dirty="0"/>
              <a:t>和</a:t>
            </a:r>
            <a:r>
              <a:rPr lang="en-US" altLang="zh-CN" dirty="0"/>
              <a:t>8s,</a:t>
            </a:r>
            <a:r>
              <a:rPr lang="zh-CN" altLang="en-US" dirty="0"/>
              <a:t>那么我们就从简单的看起；</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那我们首先还是看一下</a:t>
            </a:r>
            <a:r>
              <a:rPr lang="en-US" altLang="zh-CN" dirty="0"/>
              <a:t>VGG16</a:t>
            </a:r>
            <a:r>
              <a:rPr lang="zh-CN" altLang="en-US" dirty="0"/>
              <a:t>这个模型，到全连接层之前是将图像下采样</a:t>
            </a:r>
            <a:r>
              <a:rPr lang="en-US" altLang="zh-CN" dirty="0"/>
              <a:t>32</a:t>
            </a:r>
            <a:r>
              <a:rPr lang="zh-CN" altLang="en-US" dirty="0"/>
              <a:t>倍，然后在</a:t>
            </a:r>
            <a:r>
              <a:rPr lang="en-US" altLang="zh-CN" dirty="0"/>
              <a:t>16s</a:t>
            </a:r>
            <a:r>
              <a:rPr lang="zh-CN" altLang="en-US" dirty="0"/>
              <a:t>和</a:t>
            </a:r>
            <a:r>
              <a:rPr lang="en-US" altLang="zh-CN" dirty="0"/>
              <a:t>8s</a:t>
            </a:r>
            <a:r>
              <a:rPr lang="zh-CN" altLang="en-US" dirty="0"/>
              <a:t>中会用到前面的第三个池化层输出的特征图和第</a:t>
            </a:r>
            <a:r>
              <a:rPr lang="en-US" altLang="zh-CN" dirty="0"/>
              <a:t>4</a:t>
            </a:r>
            <a:r>
              <a:rPr lang="zh-CN" altLang="en-US" dirty="0"/>
              <a:t>个池化层输出的特征图。</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回到我们的全卷积神经网络，在</a:t>
            </a:r>
            <a:r>
              <a:rPr lang="en-US" altLang="zh-CN" dirty="0"/>
              <a:t>32S</a:t>
            </a:r>
            <a:r>
              <a:rPr lang="zh-CN" altLang="en-US" dirty="0"/>
              <a:t>这个模型后面经过一系列的卷积池化后，图像变为原来的</a:t>
            </a:r>
            <a:r>
              <a:rPr lang="en-US" altLang="zh-CN" dirty="0"/>
              <a:t>32</a:t>
            </a:r>
            <a:r>
              <a:rPr lang="zh-CN" altLang="en-US" dirty="0"/>
              <a:t>分之</a:t>
            </a:r>
            <a:r>
              <a:rPr lang="en-US" altLang="zh-CN" dirty="0"/>
              <a:t>1</a:t>
            </a:r>
            <a:r>
              <a:rPr lang="zh-CN" altLang="en-US" dirty="0"/>
              <a:t>，在这里就是</a:t>
            </a:r>
            <a:r>
              <a:rPr lang="en-US" altLang="zh-CN" dirty="0"/>
              <a:t>7*7*512</a:t>
            </a:r>
            <a:r>
              <a:rPr lang="zh-CN" altLang="en-US" dirty="0"/>
              <a:t>，而这个</a:t>
            </a:r>
            <a:r>
              <a:rPr lang="en-US" altLang="zh-CN" dirty="0"/>
              <a:t>FC6</a:t>
            </a:r>
            <a:r>
              <a:rPr lang="zh-CN" altLang="en-US" dirty="0"/>
              <a:t>卷积核为</a:t>
            </a:r>
            <a:r>
              <a:rPr lang="en-US" altLang="zh-CN" dirty="0"/>
              <a:t>7*7</a:t>
            </a:r>
            <a:r>
              <a:rPr lang="zh-CN" altLang="en-US" dirty="0"/>
              <a:t>，然后使用了</a:t>
            </a:r>
            <a:r>
              <a:rPr lang="en-US" altLang="zh-CN" dirty="0"/>
              <a:t>4096</a:t>
            </a:r>
            <a:r>
              <a:rPr lang="zh-CN" altLang="en-US" dirty="0"/>
              <a:t>个卷积核，在这里设置了</a:t>
            </a:r>
            <a:r>
              <a:rPr lang="en-US" altLang="zh-CN" dirty="0"/>
              <a:t>padding</a:t>
            </a:r>
            <a:r>
              <a:rPr lang="zh-CN" altLang="en-US" dirty="0"/>
              <a:t>为</a:t>
            </a:r>
            <a:r>
              <a:rPr lang="en-US" altLang="zh-CN" dirty="0"/>
              <a:t>3</a:t>
            </a:r>
            <a:r>
              <a:rPr lang="zh-CN" altLang="en-US" dirty="0"/>
              <a:t>，所以输出的尺寸不变，然后经过</a:t>
            </a:r>
            <a:r>
              <a:rPr lang="en-US" altLang="zh-CN" dirty="0"/>
              <a:t>FC7,</a:t>
            </a:r>
            <a:r>
              <a:rPr lang="zh-CN" altLang="en-US" dirty="0"/>
              <a:t>卷积核大小为</a:t>
            </a:r>
            <a:r>
              <a:rPr lang="en-US" altLang="zh-CN" dirty="0"/>
              <a:t>1*1</a:t>
            </a:r>
            <a:r>
              <a:rPr lang="zh-CN" altLang="en-US" dirty="0"/>
              <a:t>，步距为</a:t>
            </a:r>
            <a:r>
              <a:rPr lang="en-US" altLang="zh-CN" dirty="0"/>
              <a:t>1</a:t>
            </a:r>
            <a:r>
              <a:rPr lang="zh-CN" altLang="en-US" dirty="0"/>
              <a:t>所以这个地方输出的尺寸大小也不会发生改变，然后就进入这个</a:t>
            </a:r>
            <a:r>
              <a:rPr lang="en-US" altLang="zh-CN" dirty="0"/>
              <a:t>1*1</a:t>
            </a:r>
            <a:r>
              <a:rPr lang="zh-CN" altLang="en-US" dirty="0"/>
              <a:t>的卷积层这里所使用的卷积核个数和分类的类别数是一样，最后是一个转置卷积，步距为</a:t>
            </a:r>
            <a:r>
              <a:rPr lang="en-US" altLang="zh-CN" dirty="0"/>
              <a:t>32</a:t>
            </a:r>
            <a:r>
              <a:rPr lang="zh-CN" altLang="en-US" dirty="0"/>
              <a:t>，用于上采样，这样就可以将尺寸恢复到原来的尺寸。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然后是</a:t>
            </a:r>
            <a:r>
              <a:rPr lang="en-US" altLang="zh-CN" dirty="0"/>
              <a:t>16S</a:t>
            </a:r>
            <a:r>
              <a:rPr lang="zh-CN" altLang="en-US" dirty="0"/>
              <a:t>，在这个模型中使用了一个两倍的上采样转置卷积，所以尺寸变为之前的两倍，通道数依然为之前的分类数目，但是</a:t>
            </a:r>
            <a:r>
              <a:rPr lang="en-US" altLang="zh-CN" dirty="0"/>
              <a:t>16s</a:t>
            </a:r>
            <a:r>
              <a:rPr lang="zh-CN" altLang="en-US" dirty="0"/>
              <a:t>它使用了前面模型中第</a:t>
            </a:r>
            <a:r>
              <a:rPr lang="en-US" altLang="zh-CN" dirty="0"/>
              <a:t>4</a:t>
            </a:r>
            <a:r>
              <a:rPr lang="zh-CN" altLang="en-US" dirty="0"/>
              <a:t>个池化层输出的特征图，然后做一个</a:t>
            </a:r>
            <a:r>
              <a:rPr lang="en-US" altLang="zh-CN" dirty="0"/>
              <a:t>1*1</a:t>
            </a:r>
            <a:r>
              <a:rPr lang="zh-CN" altLang="en-US" dirty="0"/>
              <a:t>的卷积卷积核数目也是分类的数目，将这两个结果融合后，进行转置卷积上采样，上采样率为</a:t>
            </a:r>
            <a:r>
              <a:rPr lang="en-US" altLang="zh-CN" dirty="0"/>
              <a:t>16</a:t>
            </a:r>
            <a:r>
              <a:rPr lang="zh-CN" altLang="en-US" dirty="0"/>
              <a:t>倍，得到输出的影像。</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870445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5AD4AC-F6E3-FD74-824C-55847DCBFF9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DA78BBC-FACB-83B6-B295-31C4DD773A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A770D3-9E24-7AE9-726D-13683C8365F3}"/>
              </a:ext>
            </a:extLst>
          </p:cNvPr>
          <p:cNvSpPr>
            <a:spLocks noGrp="1"/>
          </p:cNvSpPr>
          <p:nvPr>
            <p:ph type="dt" sz="half" idx="10"/>
          </p:nvPr>
        </p:nvSpPr>
        <p:spPr/>
        <p:txBody>
          <a:bodyPr/>
          <a:lstStyle/>
          <a:p>
            <a:fld id="{19EEB391-1536-4739-BC1B-9EDCE2D2FB54}" type="datetimeFigureOut">
              <a:rPr lang="zh-CN" altLang="en-US" smtClean="0"/>
              <a:t>2023/12/28</a:t>
            </a:fld>
            <a:endParaRPr lang="zh-CN" altLang="en-US"/>
          </a:p>
        </p:txBody>
      </p:sp>
      <p:sp>
        <p:nvSpPr>
          <p:cNvPr id="5" name="页脚占位符 4">
            <a:extLst>
              <a:ext uri="{FF2B5EF4-FFF2-40B4-BE49-F238E27FC236}">
                <a16:creationId xmlns:a16="http://schemas.microsoft.com/office/drawing/2014/main" id="{8884A9C0-D540-0EE0-DEE9-90048D6BB32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E3921D5-DF77-B582-E80D-2DB6671B4394}"/>
              </a:ext>
            </a:extLst>
          </p:cNvPr>
          <p:cNvSpPr>
            <a:spLocks noGrp="1"/>
          </p:cNvSpPr>
          <p:nvPr>
            <p:ph type="sldNum" sz="quarter" idx="12"/>
          </p:nvPr>
        </p:nvSpPr>
        <p:spPr/>
        <p:txBody>
          <a:bodyPr/>
          <a:lstStyle/>
          <a:p>
            <a:fld id="{111CDECD-7F65-4481-BE42-9E1CE781449F}" type="slidenum">
              <a:rPr lang="zh-CN" altLang="en-US" smtClean="0"/>
              <a:t>‹#›</a:t>
            </a:fld>
            <a:endParaRPr lang="zh-CN" altLang="en-US"/>
          </a:p>
        </p:txBody>
      </p:sp>
    </p:spTree>
    <p:extLst>
      <p:ext uri="{BB962C8B-B14F-4D97-AF65-F5344CB8AC3E}">
        <p14:creationId xmlns:p14="http://schemas.microsoft.com/office/powerpoint/2010/main" val="2431253968"/>
      </p:ext>
    </p:extLst>
  </p:cSld>
  <p:clrMapOvr>
    <a:masterClrMapping/>
  </p:clrMapOvr>
  <p:transition spd="slow" advTm="3000">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18A9B6-F0B4-95A8-1E24-34C4FEB62FA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B777416-847F-36CC-7748-F6F8CDE8B45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B8EFDA-438F-9C3A-5804-778787567853}"/>
              </a:ext>
            </a:extLst>
          </p:cNvPr>
          <p:cNvSpPr>
            <a:spLocks noGrp="1"/>
          </p:cNvSpPr>
          <p:nvPr>
            <p:ph type="dt" sz="half" idx="10"/>
          </p:nvPr>
        </p:nvSpPr>
        <p:spPr/>
        <p:txBody>
          <a:bodyPr/>
          <a:lstStyle/>
          <a:p>
            <a:fld id="{19EEB391-1536-4739-BC1B-9EDCE2D2FB54}" type="datetimeFigureOut">
              <a:rPr lang="zh-CN" altLang="en-US" smtClean="0"/>
              <a:t>2023/12/28</a:t>
            </a:fld>
            <a:endParaRPr lang="zh-CN" altLang="en-US"/>
          </a:p>
        </p:txBody>
      </p:sp>
      <p:sp>
        <p:nvSpPr>
          <p:cNvPr id="5" name="页脚占位符 4">
            <a:extLst>
              <a:ext uri="{FF2B5EF4-FFF2-40B4-BE49-F238E27FC236}">
                <a16:creationId xmlns:a16="http://schemas.microsoft.com/office/drawing/2014/main" id="{C07BFDC7-976E-4289-FCD1-E50602E4764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FA98A7E-7189-4D02-9823-9484E9840431}"/>
              </a:ext>
            </a:extLst>
          </p:cNvPr>
          <p:cNvSpPr>
            <a:spLocks noGrp="1"/>
          </p:cNvSpPr>
          <p:nvPr>
            <p:ph type="sldNum" sz="quarter" idx="12"/>
          </p:nvPr>
        </p:nvSpPr>
        <p:spPr/>
        <p:txBody>
          <a:bodyPr/>
          <a:lstStyle/>
          <a:p>
            <a:fld id="{111CDECD-7F65-4481-BE42-9E1CE781449F}" type="slidenum">
              <a:rPr lang="zh-CN" altLang="en-US" smtClean="0"/>
              <a:t>‹#›</a:t>
            </a:fld>
            <a:endParaRPr lang="zh-CN" altLang="en-US"/>
          </a:p>
        </p:txBody>
      </p:sp>
    </p:spTree>
    <p:extLst>
      <p:ext uri="{BB962C8B-B14F-4D97-AF65-F5344CB8AC3E}">
        <p14:creationId xmlns:p14="http://schemas.microsoft.com/office/powerpoint/2010/main" val="762528316"/>
      </p:ext>
    </p:extLst>
  </p:cSld>
  <p:clrMapOvr>
    <a:masterClrMapping/>
  </p:clrMapOvr>
  <p:transition spd="slow" advTm="3000">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89BBA64-D615-8346-8504-B6831C9EF2F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9FEA313-6B22-7D29-F8F4-F8FB39A468B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BA2091-F229-596B-8198-A005F385BDBD}"/>
              </a:ext>
            </a:extLst>
          </p:cNvPr>
          <p:cNvSpPr>
            <a:spLocks noGrp="1"/>
          </p:cNvSpPr>
          <p:nvPr>
            <p:ph type="dt" sz="half" idx="10"/>
          </p:nvPr>
        </p:nvSpPr>
        <p:spPr/>
        <p:txBody>
          <a:bodyPr/>
          <a:lstStyle/>
          <a:p>
            <a:fld id="{19EEB391-1536-4739-BC1B-9EDCE2D2FB54}" type="datetimeFigureOut">
              <a:rPr lang="zh-CN" altLang="en-US" smtClean="0"/>
              <a:t>2023/12/28</a:t>
            </a:fld>
            <a:endParaRPr lang="zh-CN" altLang="en-US"/>
          </a:p>
        </p:txBody>
      </p:sp>
      <p:sp>
        <p:nvSpPr>
          <p:cNvPr id="5" name="页脚占位符 4">
            <a:extLst>
              <a:ext uri="{FF2B5EF4-FFF2-40B4-BE49-F238E27FC236}">
                <a16:creationId xmlns:a16="http://schemas.microsoft.com/office/drawing/2014/main" id="{9A8F5F31-D8F8-F718-493E-6126CBF49C0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AD42724-EDD7-B3A2-B18C-951A1A9CE8A8}"/>
              </a:ext>
            </a:extLst>
          </p:cNvPr>
          <p:cNvSpPr>
            <a:spLocks noGrp="1"/>
          </p:cNvSpPr>
          <p:nvPr>
            <p:ph type="sldNum" sz="quarter" idx="12"/>
          </p:nvPr>
        </p:nvSpPr>
        <p:spPr/>
        <p:txBody>
          <a:bodyPr/>
          <a:lstStyle/>
          <a:p>
            <a:fld id="{111CDECD-7F65-4481-BE42-9E1CE781449F}" type="slidenum">
              <a:rPr lang="zh-CN" altLang="en-US" smtClean="0"/>
              <a:t>‹#›</a:t>
            </a:fld>
            <a:endParaRPr lang="zh-CN" altLang="en-US"/>
          </a:p>
        </p:txBody>
      </p:sp>
    </p:spTree>
    <p:extLst>
      <p:ext uri="{BB962C8B-B14F-4D97-AF65-F5344CB8AC3E}">
        <p14:creationId xmlns:p14="http://schemas.microsoft.com/office/powerpoint/2010/main" val="2208907406"/>
      </p:ext>
    </p:extLst>
  </p:cSld>
  <p:clrMapOvr>
    <a:masterClrMapping/>
  </p:clrMapOvr>
  <p:transition spd="slow" advTm="3000">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2497020"/>
      </p:ext>
    </p:extLst>
  </p:cSld>
  <p:clrMapOvr>
    <a:masterClrMapping/>
  </p:clrMapOvr>
  <p:transition spd="slow" advTm="3000">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1927781"/>
      </p:ext>
    </p:extLst>
  </p:cSld>
  <p:clrMapOvr>
    <a:masterClrMapping/>
  </p:clrMapOvr>
  <p:transition spd="slow" advTm="3000">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2CB9813-8A44-4F30-9A9F-4DCE182B61DB}"/>
              </a:ext>
            </a:extLst>
          </p:cNvPr>
          <p:cNvSpPr>
            <a:spLocks noGrp="1"/>
          </p:cNvSpPr>
          <p:nvPr>
            <p:ph type="dt" sz="half" idx="10"/>
          </p:nvPr>
        </p:nvSpPr>
        <p:spPr/>
        <p:txBody>
          <a:bodyPr/>
          <a:lstStyle/>
          <a:p>
            <a:fld id="{24E5376D-4B4B-44B6-9D0F-79D31F8EB855}" type="datetimeFigureOut">
              <a:rPr lang="zh-CN" altLang="en-US" smtClean="0"/>
              <a:t>2023/12/28</a:t>
            </a:fld>
            <a:endParaRPr lang="zh-CN" altLang="en-US"/>
          </a:p>
        </p:txBody>
      </p:sp>
      <p:sp>
        <p:nvSpPr>
          <p:cNvPr id="3" name="页脚占位符 2">
            <a:extLst>
              <a:ext uri="{FF2B5EF4-FFF2-40B4-BE49-F238E27FC236}">
                <a16:creationId xmlns:a16="http://schemas.microsoft.com/office/drawing/2014/main" id="{7B17A8ED-29BB-44F0-8583-0FC71AB4384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AF49740-5282-445F-8E14-389ACEF5BBDD}"/>
              </a:ext>
            </a:extLst>
          </p:cNvPr>
          <p:cNvSpPr>
            <a:spLocks noGrp="1"/>
          </p:cNvSpPr>
          <p:nvPr>
            <p:ph type="sldNum" sz="quarter" idx="12"/>
          </p:nvPr>
        </p:nvSpPr>
        <p:spPr/>
        <p:txBody>
          <a:bodyPr/>
          <a:lstStyle/>
          <a:p>
            <a:fld id="{9C059477-B001-44F6-A87A-950174F8B6F5}" type="slidenum">
              <a:rPr lang="zh-CN" altLang="en-US" smtClean="0"/>
              <a:t>‹#›</a:t>
            </a:fld>
            <a:endParaRPr lang="zh-CN" altLang="en-US"/>
          </a:p>
        </p:txBody>
      </p:sp>
    </p:spTree>
    <p:extLst>
      <p:ext uri="{BB962C8B-B14F-4D97-AF65-F5344CB8AC3E}">
        <p14:creationId xmlns:p14="http://schemas.microsoft.com/office/powerpoint/2010/main" val="2358629236"/>
      </p:ext>
    </p:extLst>
  </p:cSld>
  <p:clrMapOvr>
    <a:masterClrMapping/>
  </p:clrMapOvr>
  <p:transition spd="slow" advTm="3000">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B72DE3-FE0A-428A-AB10-325226F2F564}" type="datetimeFigureOut">
              <a:rPr lang="zh-CN" altLang="en-US" smtClean="0"/>
              <a:t>2023/12/28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12C7F20-4EEE-4847-AC76-B538472E8A39}" type="slidenum">
              <a:rPr lang="zh-CN" altLang="en-US" smtClean="0"/>
              <a:t>‹#›</a:t>
            </a:fld>
            <a:endParaRPr lang="zh-CN" altLang="en-US"/>
          </a:p>
        </p:txBody>
      </p:sp>
    </p:spTree>
    <p:extLst>
      <p:ext uri="{BB962C8B-B14F-4D97-AF65-F5344CB8AC3E}">
        <p14:creationId xmlns:p14="http://schemas.microsoft.com/office/powerpoint/2010/main" val="901030918"/>
      </p:ext>
    </p:extLst>
  </p:cSld>
  <p:clrMapOvr>
    <a:masterClrMapping/>
  </p:clrMapOvr>
  <p:transition spd="slow" advTm="3000">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5AD4AC-F6E3-FD74-824C-55847DCBFF9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DA78BBC-FACB-83B6-B295-31C4DD773A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A770D3-9E24-7AE9-726D-13683C8365F3}"/>
              </a:ext>
            </a:extLst>
          </p:cNvPr>
          <p:cNvSpPr>
            <a:spLocks noGrp="1"/>
          </p:cNvSpPr>
          <p:nvPr>
            <p:ph type="dt" sz="half" idx="10"/>
          </p:nvPr>
        </p:nvSpPr>
        <p:spPr/>
        <p:txBody>
          <a:bodyPr/>
          <a:lstStyle/>
          <a:p>
            <a:fld id="{19EEB391-1536-4739-BC1B-9EDCE2D2FB54}" type="datetimeFigureOut">
              <a:rPr lang="zh-CN" altLang="en-US" smtClean="0"/>
              <a:t>2023/12/28</a:t>
            </a:fld>
            <a:endParaRPr lang="zh-CN" altLang="en-US"/>
          </a:p>
        </p:txBody>
      </p:sp>
      <p:sp>
        <p:nvSpPr>
          <p:cNvPr id="5" name="页脚占位符 4">
            <a:extLst>
              <a:ext uri="{FF2B5EF4-FFF2-40B4-BE49-F238E27FC236}">
                <a16:creationId xmlns:a16="http://schemas.microsoft.com/office/drawing/2014/main" id="{8884A9C0-D540-0EE0-DEE9-90048D6BB32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E3921D5-DF77-B582-E80D-2DB6671B4394}"/>
              </a:ext>
            </a:extLst>
          </p:cNvPr>
          <p:cNvSpPr>
            <a:spLocks noGrp="1"/>
          </p:cNvSpPr>
          <p:nvPr>
            <p:ph type="sldNum" sz="quarter" idx="12"/>
          </p:nvPr>
        </p:nvSpPr>
        <p:spPr/>
        <p:txBody>
          <a:bodyPr/>
          <a:lstStyle/>
          <a:p>
            <a:fld id="{111CDECD-7F65-4481-BE42-9E1CE781449F}" type="slidenum">
              <a:rPr lang="zh-CN" altLang="en-US" smtClean="0"/>
              <a:t>‹#›</a:t>
            </a:fld>
            <a:endParaRPr lang="zh-CN" altLang="en-US"/>
          </a:p>
        </p:txBody>
      </p:sp>
    </p:spTree>
    <p:extLst>
      <p:ext uri="{BB962C8B-B14F-4D97-AF65-F5344CB8AC3E}">
        <p14:creationId xmlns:p14="http://schemas.microsoft.com/office/powerpoint/2010/main" val="2527106036"/>
      </p:ext>
    </p:extLst>
  </p:cSld>
  <p:clrMapOvr>
    <a:masterClrMapping/>
  </p:clrMapOvr>
  <p:transition spd="slow" advTm="3000">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2C586E-A285-3CC1-931F-064B61F6A7B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45F389-16D9-4D91-6DE1-14B0870D60F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238B7E-AB25-76A8-4CD2-C26D7F2BDCDD}"/>
              </a:ext>
            </a:extLst>
          </p:cNvPr>
          <p:cNvSpPr>
            <a:spLocks noGrp="1"/>
          </p:cNvSpPr>
          <p:nvPr>
            <p:ph type="dt" sz="half" idx="10"/>
          </p:nvPr>
        </p:nvSpPr>
        <p:spPr/>
        <p:txBody>
          <a:bodyPr/>
          <a:lstStyle/>
          <a:p>
            <a:fld id="{19EEB391-1536-4739-BC1B-9EDCE2D2FB54}" type="datetimeFigureOut">
              <a:rPr lang="zh-CN" altLang="en-US" smtClean="0"/>
              <a:t>2023/12/28</a:t>
            </a:fld>
            <a:endParaRPr lang="zh-CN" altLang="en-US"/>
          </a:p>
        </p:txBody>
      </p:sp>
      <p:sp>
        <p:nvSpPr>
          <p:cNvPr id="5" name="页脚占位符 4">
            <a:extLst>
              <a:ext uri="{FF2B5EF4-FFF2-40B4-BE49-F238E27FC236}">
                <a16:creationId xmlns:a16="http://schemas.microsoft.com/office/drawing/2014/main" id="{93C13C3E-10EE-D406-3FEF-3062634C040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61EA703-FA12-2FF3-342F-3ED667D3D228}"/>
              </a:ext>
            </a:extLst>
          </p:cNvPr>
          <p:cNvSpPr>
            <a:spLocks noGrp="1"/>
          </p:cNvSpPr>
          <p:nvPr>
            <p:ph type="sldNum" sz="quarter" idx="12"/>
          </p:nvPr>
        </p:nvSpPr>
        <p:spPr/>
        <p:txBody>
          <a:bodyPr/>
          <a:lstStyle/>
          <a:p>
            <a:fld id="{111CDECD-7F65-4481-BE42-9E1CE781449F}" type="slidenum">
              <a:rPr lang="zh-CN" altLang="en-US" smtClean="0"/>
              <a:t>‹#›</a:t>
            </a:fld>
            <a:endParaRPr lang="zh-CN" altLang="en-US"/>
          </a:p>
        </p:txBody>
      </p:sp>
    </p:spTree>
    <p:extLst>
      <p:ext uri="{BB962C8B-B14F-4D97-AF65-F5344CB8AC3E}">
        <p14:creationId xmlns:p14="http://schemas.microsoft.com/office/powerpoint/2010/main" val="2985673863"/>
      </p:ext>
    </p:extLst>
  </p:cSld>
  <p:clrMapOvr>
    <a:masterClrMapping/>
  </p:clrMapOvr>
  <p:transition spd="slow" advTm="3000">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65D025-85D9-6B26-D4AF-627A01DDCC9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9D94FAC-752B-848B-2BF5-EAAC1A73F5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2E5E840-6590-5FF5-875B-880CEF9C76D5}"/>
              </a:ext>
            </a:extLst>
          </p:cNvPr>
          <p:cNvSpPr>
            <a:spLocks noGrp="1"/>
          </p:cNvSpPr>
          <p:nvPr>
            <p:ph type="dt" sz="half" idx="10"/>
          </p:nvPr>
        </p:nvSpPr>
        <p:spPr/>
        <p:txBody>
          <a:bodyPr/>
          <a:lstStyle/>
          <a:p>
            <a:fld id="{19EEB391-1536-4739-BC1B-9EDCE2D2FB54}" type="datetimeFigureOut">
              <a:rPr lang="zh-CN" altLang="en-US" smtClean="0"/>
              <a:t>2023/12/28</a:t>
            </a:fld>
            <a:endParaRPr lang="zh-CN" altLang="en-US"/>
          </a:p>
        </p:txBody>
      </p:sp>
      <p:sp>
        <p:nvSpPr>
          <p:cNvPr id="5" name="页脚占位符 4">
            <a:extLst>
              <a:ext uri="{FF2B5EF4-FFF2-40B4-BE49-F238E27FC236}">
                <a16:creationId xmlns:a16="http://schemas.microsoft.com/office/drawing/2014/main" id="{6BAE2EB0-D3C1-7BC2-4C5D-3ACEEABD7F7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E38F474-CBE9-2DEC-34FB-2197C79F8789}"/>
              </a:ext>
            </a:extLst>
          </p:cNvPr>
          <p:cNvSpPr>
            <a:spLocks noGrp="1"/>
          </p:cNvSpPr>
          <p:nvPr>
            <p:ph type="sldNum" sz="quarter" idx="12"/>
          </p:nvPr>
        </p:nvSpPr>
        <p:spPr/>
        <p:txBody>
          <a:bodyPr/>
          <a:lstStyle/>
          <a:p>
            <a:fld id="{111CDECD-7F65-4481-BE42-9E1CE781449F}" type="slidenum">
              <a:rPr lang="zh-CN" altLang="en-US" smtClean="0"/>
              <a:t>‹#›</a:t>
            </a:fld>
            <a:endParaRPr lang="zh-CN" altLang="en-US"/>
          </a:p>
        </p:txBody>
      </p:sp>
    </p:spTree>
    <p:extLst>
      <p:ext uri="{BB962C8B-B14F-4D97-AF65-F5344CB8AC3E}">
        <p14:creationId xmlns:p14="http://schemas.microsoft.com/office/powerpoint/2010/main" val="3587322615"/>
      </p:ext>
    </p:extLst>
  </p:cSld>
  <p:clrMapOvr>
    <a:masterClrMapping/>
  </p:clrMapOvr>
  <p:transition spd="slow" advTm="3000">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9716E2-7C9E-6A9A-7A31-3E2397B871B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0683BA-4142-1430-3ECC-1B81F4D7658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1C15B11-FA35-36C6-3731-9CEB3724383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D58E5E8-B35B-5D00-9EC9-BD4D17C10DBA}"/>
              </a:ext>
            </a:extLst>
          </p:cNvPr>
          <p:cNvSpPr>
            <a:spLocks noGrp="1"/>
          </p:cNvSpPr>
          <p:nvPr>
            <p:ph type="dt" sz="half" idx="10"/>
          </p:nvPr>
        </p:nvSpPr>
        <p:spPr/>
        <p:txBody>
          <a:bodyPr/>
          <a:lstStyle/>
          <a:p>
            <a:fld id="{19EEB391-1536-4739-BC1B-9EDCE2D2FB54}" type="datetimeFigureOut">
              <a:rPr lang="zh-CN" altLang="en-US" smtClean="0"/>
              <a:t>2023/12/28</a:t>
            </a:fld>
            <a:endParaRPr lang="zh-CN" altLang="en-US"/>
          </a:p>
        </p:txBody>
      </p:sp>
      <p:sp>
        <p:nvSpPr>
          <p:cNvPr id="6" name="页脚占位符 5">
            <a:extLst>
              <a:ext uri="{FF2B5EF4-FFF2-40B4-BE49-F238E27FC236}">
                <a16:creationId xmlns:a16="http://schemas.microsoft.com/office/drawing/2014/main" id="{807AA5A6-0BDB-F194-1996-A5C29130CA0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3702059-B525-461C-E81D-9A77E16DCCDF}"/>
              </a:ext>
            </a:extLst>
          </p:cNvPr>
          <p:cNvSpPr>
            <a:spLocks noGrp="1"/>
          </p:cNvSpPr>
          <p:nvPr>
            <p:ph type="sldNum" sz="quarter" idx="12"/>
          </p:nvPr>
        </p:nvSpPr>
        <p:spPr/>
        <p:txBody>
          <a:bodyPr/>
          <a:lstStyle/>
          <a:p>
            <a:fld id="{111CDECD-7F65-4481-BE42-9E1CE781449F}" type="slidenum">
              <a:rPr lang="zh-CN" altLang="en-US" smtClean="0"/>
              <a:t>‹#›</a:t>
            </a:fld>
            <a:endParaRPr lang="zh-CN" altLang="en-US"/>
          </a:p>
        </p:txBody>
      </p:sp>
    </p:spTree>
    <p:extLst>
      <p:ext uri="{BB962C8B-B14F-4D97-AF65-F5344CB8AC3E}">
        <p14:creationId xmlns:p14="http://schemas.microsoft.com/office/powerpoint/2010/main" val="514372926"/>
      </p:ext>
    </p:extLst>
  </p:cSld>
  <p:clrMapOvr>
    <a:masterClrMapping/>
  </p:clrMapOvr>
  <p:transition spd="slow" advTm="3000">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6E9C42-84DC-0B6C-2194-603C8E33C52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F8273D-252A-8784-100B-40DC8D60FA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3D12BDE-34F6-8E48-2C54-34B10FF817F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AD93E0-EAA6-32AC-2117-40E534026D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C9EA2F8-9BB9-F65D-7575-A616A1C74A6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FAEA59B-7754-CF6D-DEFF-DF6472ECEA91}"/>
              </a:ext>
            </a:extLst>
          </p:cNvPr>
          <p:cNvSpPr>
            <a:spLocks noGrp="1"/>
          </p:cNvSpPr>
          <p:nvPr>
            <p:ph type="dt" sz="half" idx="10"/>
          </p:nvPr>
        </p:nvSpPr>
        <p:spPr/>
        <p:txBody>
          <a:bodyPr/>
          <a:lstStyle/>
          <a:p>
            <a:fld id="{19EEB391-1536-4739-BC1B-9EDCE2D2FB54}" type="datetimeFigureOut">
              <a:rPr lang="zh-CN" altLang="en-US" smtClean="0"/>
              <a:t>2023/12/28</a:t>
            </a:fld>
            <a:endParaRPr lang="zh-CN" altLang="en-US"/>
          </a:p>
        </p:txBody>
      </p:sp>
      <p:sp>
        <p:nvSpPr>
          <p:cNvPr id="8" name="页脚占位符 7">
            <a:extLst>
              <a:ext uri="{FF2B5EF4-FFF2-40B4-BE49-F238E27FC236}">
                <a16:creationId xmlns:a16="http://schemas.microsoft.com/office/drawing/2014/main" id="{F7F4C57B-3C02-CFFC-E426-2A901F3C646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507D9D1-D4FA-7C2B-B24F-E0178314425D}"/>
              </a:ext>
            </a:extLst>
          </p:cNvPr>
          <p:cNvSpPr>
            <a:spLocks noGrp="1"/>
          </p:cNvSpPr>
          <p:nvPr>
            <p:ph type="sldNum" sz="quarter" idx="12"/>
          </p:nvPr>
        </p:nvSpPr>
        <p:spPr/>
        <p:txBody>
          <a:bodyPr/>
          <a:lstStyle/>
          <a:p>
            <a:fld id="{111CDECD-7F65-4481-BE42-9E1CE781449F}" type="slidenum">
              <a:rPr lang="zh-CN" altLang="en-US" smtClean="0"/>
              <a:t>‹#›</a:t>
            </a:fld>
            <a:endParaRPr lang="zh-CN" altLang="en-US"/>
          </a:p>
        </p:txBody>
      </p:sp>
    </p:spTree>
    <p:extLst>
      <p:ext uri="{BB962C8B-B14F-4D97-AF65-F5344CB8AC3E}">
        <p14:creationId xmlns:p14="http://schemas.microsoft.com/office/powerpoint/2010/main" val="1122869717"/>
      </p:ext>
    </p:extLst>
  </p:cSld>
  <p:clrMapOvr>
    <a:masterClrMapping/>
  </p:clrMapOvr>
  <p:transition spd="slow" advTm="3000">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EECCFF-FA28-A588-8184-0E8EC6C8B71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E8B4E40-3DBC-F39A-0E8F-563AD9A12583}"/>
              </a:ext>
            </a:extLst>
          </p:cNvPr>
          <p:cNvSpPr>
            <a:spLocks noGrp="1"/>
          </p:cNvSpPr>
          <p:nvPr>
            <p:ph type="dt" sz="half" idx="10"/>
          </p:nvPr>
        </p:nvSpPr>
        <p:spPr/>
        <p:txBody>
          <a:bodyPr/>
          <a:lstStyle/>
          <a:p>
            <a:fld id="{19EEB391-1536-4739-BC1B-9EDCE2D2FB54}" type="datetimeFigureOut">
              <a:rPr lang="zh-CN" altLang="en-US" smtClean="0"/>
              <a:t>2023/12/28</a:t>
            </a:fld>
            <a:endParaRPr lang="zh-CN" altLang="en-US"/>
          </a:p>
        </p:txBody>
      </p:sp>
      <p:sp>
        <p:nvSpPr>
          <p:cNvPr id="4" name="页脚占位符 3">
            <a:extLst>
              <a:ext uri="{FF2B5EF4-FFF2-40B4-BE49-F238E27FC236}">
                <a16:creationId xmlns:a16="http://schemas.microsoft.com/office/drawing/2014/main" id="{B45A78FF-1300-0F85-BFC7-1656FFB4D58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10AC3FC-5834-F019-D7C5-AB8F66E317F7}"/>
              </a:ext>
            </a:extLst>
          </p:cNvPr>
          <p:cNvSpPr>
            <a:spLocks noGrp="1"/>
          </p:cNvSpPr>
          <p:nvPr>
            <p:ph type="sldNum" sz="quarter" idx="12"/>
          </p:nvPr>
        </p:nvSpPr>
        <p:spPr/>
        <p:txBody>
          <a:bodyPr/>
          <a:lstStyle/>
          <a:p>
            <a:fld id="{111CDECD-7F65-4481-BE42-9E1CE781449F}" type="slidenum">
              <a:rPr lang="zh-CN" altLang="en-US" smtClean="0"/>
              <a:t>‹#›</a:t>
            </a:fld>
            <a:endParaRPr lang="zh-CN" altLang="en-US"/>
          </a:p>
        </p:txBody>
      </p:sp>
    </p:spTree>
    <p:extLst>
      <p:ext uri="{BB962C8B-B14F-4D97-AF65-F5344CB8AC3E}">
        <p14:creationId xmlns:p14="http://schemas.microsoft.com/office/powerpoint/2010/main" val="1269149524"/>
      </p:ext>
    </p:extLst>
  </p:cSld>
  <p:clrMapOvr>
    <a:masterClrMapping/>
  </p:clrMapOvr>
  <p:transition spd="slow" advTm="3000">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6A6D07D-FC1E-B3AB-E378-F12D66CCD42C}"/>
              </a:ext>
            </a:extLst>
          </p:cNvPr>
          <p:cNvSpPr>
            <a:spLocks noGrp="1"/>
          </p:cNvSpPr>
          <p:nvPr>
            <p:ph type="dt" sz="half" idx="10"/>
          </p:nvPr>
        </p:nvSpPr>
        <p:spPr/>
        <p:txBody>
          <a:bodyPr/>
          <a:lstStyle/>
          <a:p>
            <a:fld id="{19EEB391-1536-4739-BC1B-9EDCE2D2FB54}" type="datetimeFigureOut">
              <a:rPr lang="zh-CN" altLang="en-US" smtClean="0"/>
              <a:t>2023/12/28</a:t>
            </a:fld>
            <a:endParaRPr lang="zh-CN" altLang="en-US"/>
          </a:p>
        </p:txBody>
      </p:sp>
      <p:sp>
        <p:nvSpPr>
          <p:cNvPr id="3" name="页脚占位符 2">
            <a:extLst>
              <a:ext uri="{FF2B5EF4-FFF2-40B4-BE49-F238E27FC236}">
                <a16:creationId xmlns:a16="http://schemas.microsoft.com/office/drawing/2014/main" id="{BAE37FEC-07CA-2EFD-FC89-865FD01B441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7CF5B17-26CD-72AA-14D5-B87EA0A54C40}"/>
              </a:ext>
            </a:extLst>
          </p:cNvPr>
          <p:cNvSpPr>
            <a:spLocks noGrp="1"/>
          </p:cNvSpPr>
          <p:nvPr>
            <p:ph type="sldNum" sz="quarter" idx="12"/>
          </p:nvPr>
        </p:nvSpPr>
        <p:spPr/>
        <p:txBody>
          <a:bodyPr/>
          <a:lstStyle/>
          <a:p>
            <a:fld id="{111CDECD-7F65-4481-BE42-9E1CE781449F}" type="slidenum">
              <a:rPr lang="zh-CN" altLang="en-US" smtClean="0"/>
              <a:t>‹#›</a:t>
            </a:fld>
            <a:endParaRPr lang="zh-CN" altLang="en-US"/>
          </a:p>
        </p:txBody>
      </p:sp>
    </p:spTree>
    <p:extLst>
      <p:ext uri="{BB962C8B-B14F-4D97-AF65-F5344CB8AC3E}">
        <p14:creationId xmlns:p14="http://schemas.microsoft.com/office/powerpoint/2010/main" val="3499090295"/>
      </p:ext>
    </p:extLst>
  </p:cSld>
  <p:clrMapOvr>
    <a:masterClrMapping/>
  </p:clrMapOvr>
  <p:transition spd="slow" advTm="3000">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3C17CD-15B7-761E-87A4-441A7BB9977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D4FC1BA-93A3-7971-C2F3-299BD6980C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BCA2E87-8BBF-ADEC-14C1-BD84443DA5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AF7ED55-8B8A-3855-C7DB-73F882B41A65}"/>
              </a:ext>
            </a:extLst>
          </p:cNvPr>
          <p:cNvSpPr>
            <a:spLocks noGrp="1"/>
          </p:cNvSpPr>
          <p:nvPr>
            <p:ph type="dt" sz="half" idx="10"/>
          </p:nvPr>
        </p:nvSpPr>
        <p:spPr/>
        <p:txBody>
          <a:bodyPr/>
          <a:lstStyle/>
          <a:p>
            <a:fld id="{19EEB391-1536-4739-BC1B-9EDCE2D2FB54}" type="datetimeFigureOut">
              <a:rPr lang="zh-CN" altLang="en-US" smtClean="0"/>
              <a:t>2023/12/28</a:t>
            </a:fld>
            <a:endParaRPr lang="zh-CN" altLang="en-US"/>
          </a:p>
        </p:txBody>
      </p:sp>
      <p:sp>
        <p:nvSpPr>
          <p:cNvPr id="6" name="页脚占位符 5">
            <a:extLst>
              <a:ext uri="{FF2B5EF4-FFF2-40B4-BE49-F238E27FC236}">
                <a16:creationId xmlns:a16="http://schemas.microsoft.com/office/drawing/2014/main" id="{A917150D-753E-37CC-68F6-DA2C4010A7C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968A04E-E63A-D0EE-F1A6-E3D162111A12}"/>
              </a:ext>
            </a:extLst>
          </p:cNvPr>
          <p:cNvSpPr>
            <a:spLocks noGrp="1"/>
          </p:cNvSpPr>
          <p:nvPr>
            <p:ph type="sldNum" sz="quarter" idx="12"/>
          </p:nvPr>
        </p:nvSpPr>
        <p:spPr/>
        <p:txBody>
          <a:bodyPr/>
          <a:lstStyle/>
          <a:p>
            <a:fld id="{111CDECD-7F65-4481-BE42-9E1CE781449F}" type="slidenum">
              <a:rPr lang="zh-CN" altLang="en-US" smtClean="0"/>
              <a:t>‹#›</a:t>
            </a:fld>
            <a:endParaRPr lang="zh-CN" altLang="en-US"/>
          </a:p>
        </p:txBody>
      </p:sp>
    </p:spTree>
    <p:extLst>
      <p:ext uri="{BB962C8B-B14F-4D97-AF65-F5344CB8AC3E}">
        <p14:creationId xmlns:p14="http://schemas.microsoft.com/office/powerpoint/2010/main" val="1207216373"/>
      </p:ext>
    </p:extLst>
  </p:cSld>
  <p:clrMapOvr>
    <a:masterClrMapping/>
  </p:clrMapOvr>
  <p:transition spd="slow" advTm="3000">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43AD9B-91FE-CA48-985A-7A200D871F9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E47B7FB-0EAD-4222-6003-001EE39C26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1FC05D8-7982-A706-1F04-1FF83788E6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5C4A5DB-6233-52FF-25CF-A78C3BB8E428}"/>
              </a:ext>
            </a:extLst>
          </p:cNvPr>
          <p:cNvSpPr>
            <a:spLocks noGrp="1"/>
          </p:cNvSpPr>
          <p:nvPr>
            <p:ph type="dt" sz="half" idx="10"/>
          </p:nvPr>
        </p:nvSpPr>
        <p:spPr/>
        <p:txBody>
          <a:bodyPr/>
          <a:lstStyle/>
          <a:p>
            <a:fld id="{19EEB391-1536-4739-BC1B-9EDCE2D2FB54}" type="datetimeFigureOut">
              <a:rPr lang="zh-CN" altLang="en-US" smtClean="0"/>
              <a:t>2023/12/28</a:t>
            </a:fld>
            <a:endParaRPr lang="zh-CN" altLang="en-US"/>
          </a:p>
        </p:txBody>
      </p:sp>
      <p:sp>
        <p:nvSpPr>
          <p:cNvPr id="6" name="页脚占位符 5">
            <a:extLst>
              <a:ext uri="{FF2B5EF4-FFF2-40B4-BE49-F238E27FC236}">
                <a16:creationId xmlns:a16="http://schemas.microsoft.com/office/drawing/2014/main" id="{B48D2B10-2EBE-DCBE-B332-D9CB68E45C4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3D09944-4DE1-1E5D-CBCD-9C1FE2436B0B}"/>
              </a:ext>
            </a:extLst>
          </p:cNvPr>
          <p:cNvSpPr>
            <a:spLocks noGrp="1"/>
          </p:cNvSpPr>
          <p:nvPr>
            <p:ph type="sldNum" sz="quarter" idx="12"/>
          </p:nvPr>
        </p:nvSpPr>
        <p:spPr/>
        <p:txBody>
          <a:bodyPr/>
          <a:lstStyle/>
          <a:p>
            <a:fld id="{111CDECD-7F65-4481-BE42-9E1CE781449F}" type="slidenum">
              <a:rPr lang="zh-CN" altLang="en-US" smtClean="0"/>
              <a:t>‹#›</a:t>
            </a:fld>
            <a:endParaRPr lang="zh-CN" altLang="en-US"/>
          </a:p>
        </p:txBody>
      </p:sp>
    </p:spTree>
    <p:extLst>
      <p:ext uri="{BB962C8B-B14F-4D97-AF65-F5344CB8AC3E}">
        <p14:creationId xmlns:p14="http://schemas.microsoft.com/office/powerpoint/2010/main" val="3277425880"/>
      </p:ext>
    </p:extLst>
  </p:cSld>
  <p:clrMapOvr>
    <a:masterClrMapping/>
  </p:clrMapOvr>
  <p:transition spd="slow" advTm="3000">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9A8E73C-FAE4-1F92-850B-7CDF3138FF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FC43CB3-A286-D6EE-B343-D3F9AC5970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343C96-8519-ED83-8FD2-0B948FA4A1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EEB391-1536-4739-BC1B-9EDCE2D2FB54}" type="datetimeFigureOut">
              <a:rPr lang="zh-CN" altLang="en-US" smtClean="0"/>
              <a:t>2023/12/28</a:t>
            </a:fld>
            <a:endParaRPr lang="zh-CN" altLang="en-US"/>
          </a:p>
        </p:txBody>
      </p:sp>
      <p:sp>
        <p:nvSpPr>
          <p:cNvPr id="5" name="页脚占位符 4">
            <a:extLst>
              <a:ext uri="{FF2B5EF4-FFF2-40B4-BE49-F238E27FC236}">
                <a16:creationId xmlns:a16="http://schemas.microsoft.com/office/drawing/2014/main" id="{533C641D-4A8C-97AF-ED60-F746A56B7B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5794B1D-2F19-7B09-9D5C-5746C47905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1CDECD-7F65-4481-BE42-9E1CE781449F}" type="slidenum">
              <a:rPr lang="zh-CN" altLang="en-US" smtClean="0"/>
              <a:t>‹#›</a:t>
            </a:fld>
            <a:endParaRPr lang="zh-CN" altLang="en-US"/>
          </a:p>
        </p:txBody>
      </p:sp>
    </p:spTree>
    <p:extLst>
      <p:ext uri="{BB962C8B-B14F-4D97-AF65-F5344CB8AC3E}">
        <p14:creationId xmlns:p14="http://schemas.microsoft.com/office/powerpoint/2010/main" val="22751434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advTm="3000">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pattFill prst="pct5">
          <a:fgClr>
            <a:schemeClr val="bg1">
              <a:lumMod val="95000"/>
            </a:schemeClr>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14145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ransition spd="slow" advTm="3000">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8" Type="http://schemas.openxmlformats.org/officeDocument/2006/relationships/image" Target="../media/image24.gif"/><Relationship Id="rId13" Type="http://schemas.openxmlformats.org/officeDocument/2006/relationships/image" Target="../media/image27.wmf"/><Relationship Id="rId3" Type="http://schemas.openxmlformats.org/officeDocument/2006/relationships/image" Target="../media/image21.gif"/><Relationship Id="rId7" Type="http://schemas.openxmlformats.org/officeDocument/2006/relationships/image" Target="../media/image23.wmf"/><Relationship Id="rId12" Type="http://schemas.openxmlformats.org/officeDocument/2006/relationships/oleObject" Target="../embeddings/oleObject6.bin"/><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oleObject" Target="../embeddings/oleObject4.bin"/><Relationship Id="rId11" Type="http://schemas.openxmlformats.org/officeDocument/2006/relationships/image" Target="../media/image26.gif"/><Relationship Id="rId5" Type="http://schemas.openxmlformats.org/officeDocument/2006/relationships/image" Target="../media/image22.wmf"/><Relationship Id="rId10" Type="http://schemas.openxmlformats.org/officeDocument/2006/relationships/image" Target="../media/image25.wmf"/><Relationship Id="rId4" Type="http://schemas.openxmlformats.org/officeDocument/2006/relationships/oleObject" Target="../embeddings/oleObject3.bin"/><Relationship Id="rId9" Type="http://schemas.openxmlformats.org/officeDocument/2006/relationships/oleObject" Target="../embeddings/oleObject5.bin"/></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hyperlink" Target="https://doi.org/10.1016/j.prime.2023.100244" TargetMode="Externa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hyperlink" Target="https://doi.org/10.48550/arXiv.1807.10165"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hyperlink" Target="https://doi.org/10.48550/arXiv.1807.10165" TargetMode="Externa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hyperlink" Target="https://doi.org/10.1016/j.eswa.2022.118380"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4.emf"/><Relationship Id="rId4" Type="http://schemas.openxmlformats.org/officeDocument/2006/relationships/image" Target="../media/image3.emf"/></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8.wmf"/><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oleObject" Target="../embeddings/oleObject1.bin"/><Relationship Id="rId5" Type="http://schemas.openxmlformats.org/officeDocument/2006/relationships/image" Target="../media/image8.png"/><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1.wmf"/><Relationship Id="rId5" Type="http://schemas.openxmlformats.org/officeDocument/2006/relationships/oleObject" Target="../embeddings/oleObject2.bin"/><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13.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2257821"/>
            <a:ext cx="12191331" cy="1838567"/>
          </a:xfrm>
          <a:prstGeom prst="rect">
            <a:avLst/>
          </a:prstGeom>
          <a:solidFill>
            <a:srgbClr val="1C6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8" name="文本框 7"/>
          <p:cNvSpPr txBox="1"/>
          <p:nvPr/>
        </p:nvSpPr>
        <p:spPr>
          <a:xfrm>
            <a:off x="3080564" y="2669272"/>
            <a:ext cx="6029534" cy="1015663"/>
          </a:xfrm>
          <a:prstGeom prst="rect">
            <a:avLst/>
          </a:prstGeom>
          <a:noFill/>
        </p:spPr>
        <p:txBody>
          <a:bodyPr wrap="square" rtlCol="0">
            <a:spAutoFit/>
          </a:bodyPr>
          <a:lstStyle/>
          <a:p>
            <a:pPr algn="ctr" eaLnBrk="1" hangingPunct="1">
              <a:defRPr/>
            </a:pPr>
            <a:r>
              <a:rPr lang="zh-CN" altLang="en-US" sz="60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遥感</a:t>
            </a:r>
            <a:r>
              <a:rPr lang="en-US" altLang="zh-CN" sz="60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AI</a:t>
            </a:r>
            <a:r>
              <a:rPr lang="zh-CN" altLang="en-US" sz="60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讨论班</a:t>
            </a:r>
          </a:p>
        </p:txBody>
      </p:sp>
      <p:sp>
        <p:nvSpPr>
          <p:cNvPr id="2" name="文本框 1">
            <a:extLst>
              <a:ext uri="{FF2B5EF4-FFF2-40B4-BE49-F238E27FC236}">
                <a16:creationId xmlns:a16="http://schemas.microsoft.com/office/drawing/2014/main" id="{250FFC67-8645-C4FA-4F08-BE3DB961FB23}"/>
              </a:ext>
            </a:extLst>
          </p:cNvPr>
          <p:cNvSpPr txBox="1"/>
          <p:nvPr/>
        </p:nvSpPr>
        <p:spPr>
          <a:xfrm>
            <a:off x="4176584" y="5311638"/>
            <a:ext cx="3838832" cy="1135054"/>
          </a:xfrm>
          <a:prstGeom prst="rect">
            <a:avLst/>
          </a:prstGeom>
          <a:noFill/>
        </p:spPr>
        <p:txBody>
          <a:bodyPr wrap="square" rtlCol="0">
            <a:spAutoFit/>
          </a:bodyPr>
          <a:lstStyle/>
          <a:p>
            <a:pPr algn="ctr">
              <a:lnSpc>
                <a:spcPct val="150000"/>
              </a:lnSpc>
            </a:pPr>
            <a:r>
              <a:rPr lang="zh-CN" altLang="en-US" sz="2400" b="1" dirty="0">
                <a:solidFill>
                  <a:srgbClr val="1C6299"/>
                </a:solidFill>
                <a:latin typeface="微软雅黑" panose="020B0503020204020204" pitchFamily="34" charset="-122"/>
                <a:ea typeface="微软雅黑" panose="020B0503020204020204" pitchFamily="34" charset="-122"/>
              </a:rPr>
              <a:t>分享人</a:t>
            </a:r>
            <a:r>
              <a:rPr lang="en-US" altLang="zh-CN" sz="2400" b="1" dirty="0">
                <a:solidFill>
                  <a:srgbClr val="1C6299"/>
                </a:solidFill>
                <a:latin typeface="微软雅黑" panose="020B0503020204020204" pitchFamily="34" charset="-122"/>
                <a:ea typeface="微软雅黑" panose="020B0503020204020204" pitchFamily="34" charset="-122"/>
              </a:rPr>
              <a:t>: </a:t>
            </a:r>
            <a:r>
              <a:rPr lang="zh-CN" altLang="en-US" sz="2400" b="1" dirty="0">
                <a:solidFill>
                  <a:srgbClr val="1C6299"/>
                </a:solidFill>
                <a:latin typeface="微软雅黑" panose="020B0503020204020204" pitchFamily="34" charset="-122"/>
                <a:ea typeface="微软雅黑" panose="020B0503020204020204" pitchFamily="34" charset="-122"/>
              </a:rPr>
              <a:t>徐大川</a:t>
            </a:r>
            <a:endParaRPr lang="en-US" altLang="zh-CN" sz="2400" b="1" dirty="0">
              <a:solidFill>
                <a:srgbClr val="1C6299"/>
              </a:solidFill>
              <a:latin typeface="微软雅黑" panose="020B0503020204020204" pitchFamily="34" charset="-122"/>
              <a:ea typeface="微软雅黑" panose="020B0503020204020204" pitchFamily="34" charset="-122"/>
            </a:endParaRPr>
          </a:p>
          <a:p>
            <a:pPr algn="ctr">
              <a:lnSpc>
                <a:spcPct val="150000"/>
              </a:lnSpc>
            </a:pPr>
            <a:fld id="{4B52578F-BE31-49A1-AA37-8FBB6E0CDDC6}" type="datetime1">
              <a:rPr lang="zh-CN" altLang="en-US" sz="2400" b="1" smtClean="0">
                <a:solidFill>
                  <a:srgbClr val="1C6299"/>
                </a:solidFill>
                <a:latin typeface="微软雅黑" panose="020B0503020204020204" pitchFamily="34" charset="-122"/>
                <a:ea typeface="微软雅黑" panose="020B0503020204020204" pitchFamily="34" charset="-122"/>
              </a:rPr>
              <a:t>2023/12/28</a:t>
            </a:fld>
            <a:endParaRPr lang="en-US" altLang="zh-CN" sz="2400" b="1" dirty="0">
              <a:solidFill>
                <a:srgbClr val="1C6299"/>
              </a:solidFill>
              <a:latin typeface="微软雅黑" panose="020B0503020204020204" pitchFamily="34" charset="-122"/>
              <a:ea typeface="微软雅黑" panose="020B0503020204020204" pitchFamily="34" charset="-122"/>
            </a:endParaRPr>
          </a:p>
        </p:txBody>
      </p:sp>
    </p:spTree>
  </p:cSld>
  <p:clrMapOvr>
    <a:masterClrMapping/>
  </p:clrMapOvr>
  <p:transition spd="slow" advTm="3000">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5025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199" y="-365756"/>
            <a:ext cx="7248071" cy="1083305"/>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zh-CN" altLang="en-US"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647578" cy="619478"/>
            <a:chOff x="178632" y="159728"/>
            <a:chExt cx="647578"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 name="标题占位符 1">
            <a:extLst>
              <a:ext uri="{FF2B5EF4-FFF2-40B4-BE49-F238E27FC236}">
                <a16:creationId xmlns:a16="http://schemas.microsoft.com/office/drawing/2014/main" id="{C5AD8706-A698-576F-BF06-8137CA590527}"/>
              </a:ext>
            </a:extLst>
          </p:cNvPr>
          <p:cNvSpPr txBox="1"/>
          <p:nvPr/>
        </p:nvSpPr>
        <p:spPr>
          <a:xfrm>
            <a:off x="965198" y="28130"/>
            <a:ext cx="7248071" cy="70348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rPr>
              <a:t>Fully Convolutional Networks</a:t>
            </a:r>
            <a:endParaRPr kumimoji="0" lang="zh-CN" altLang="en-US"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endParaRPr>
          </a:p>
        </p:txBody>
      </p:sp>
      <p:pic>
        <p:nvPicPr>
          <p:cNvPr id="2" name="图片 1">
            <a:extLst>
              <a:ext uri="{FF2B5EF4-FFF2-40B4-BE49-F238E27FC236}">
                <a16:creationId xmlns:a16="http://schemas.microsoft.com/office/drawing/2014/main" id="{60F39678-1597-1A73-FB30-121DE4011B87}"/>
              </a:ext>
            </a:extLst>
          </p:cNvPr>
          <p:cNvPicPr>
            <a:picLocks noChangeAspect="1"/>
          </p:cNvPicPr>
          <p:nvPr/>
        </p:nvPicPr>
        <p:blipFill>
          <a:blip r:embed="rId3"/>
          <a:stretch>
            <a:fillRect/>
          </a:stretch>
        </p:blipFill>
        <p:spPr>
          <a:xfrm>
            <a:off x="0" y="1025988"/>
            <a:ext cx="12192000" cy="4806023"/>
          </a:xfrm>
          <a:prstGeom prst="rect">
            <a:avLst/>
          </a:prstGeom>
        </p:spPr>
      </p:pic>
    </p:spTree>
    <p:extLst>
      <p:ext uri="{BB962C8B-B14F-4D97-AF65-F5344CB8AC3E}">
        <p14:creationId xmlns:p14="http://schemas.microsoft.com/office/powerpoint/2010/main" val="679847725"/>
      </p:ext>
    </p:extLst>
  </p:cSld>
  <p:clrMapOvr>
    <a:masterClrMapping/>
  </p:clrMapOvr>
  <p:transition spd="slow" advTm="3000">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5025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199" y="-365756"/>
            <a:ext cx="7248071" cy="1083305"/>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zh-CN" altLang="en-US"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647578" cy="619478"/>
            <a:chOff x="178632" y="159728"/>
            <a:chExt cx="647578"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 name="标题占位符 1">
            <a:extLst>
              <a:ext uri="{FF2B5EF4-FFF2-40B4-BE49-F238E27FC236}">
                <a16:creationId xmlns:a16="http://schemas.microsoft.com/office/drawing/2014/main" id="{C5AD8706-A698-576F-BF06-8137CA590527}"/>
              </a:ext>
            </a:extLst>
          </p:cNvPr>
          <p:cNvSpPr txBox="1"/>
          <p:nvPr/>
        </p:nvSpPr>
        <p:spPr>
          <a:xfrm>
            <a:off x="965199" y="28130"/>
            <a:ext cx="2197102" cy="703484"/>
          </a:xfrm>
          <a:prstGeom prst="rect">
            <a:avLst/>
          </a:prstGeom>
          <a:ln>
            <a:noFill/>
          </a:ln>
        </p:spPr>
        <p:txBody>
          <a:bodyPr vert="horz" lIns="0" tIns="45720" rIns="91440" bIns="45720" rtlCol="0" anchor="b" anchorCtr="0">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rPr>
              <a:t>转置卷积层</a:t>
            </a:r>
          </a:p>
        </p:txBody>
      </p:sp>
      <p:sp>
        <p:nvSpPr>
          <p:cNvPr id="3" name="文本框 2">
            <a:extLst>
              <a:ext uri="{FF2B5EF4-FFF2-40B4-BE49-F238E27FC236}">
                <a16:creationId xmlns:a16="http://schemas.microsoft.com/office/drawing/2014/main" id="{1651C437-EA47-0D9D-CA15-94B7085D9765}"/>
              </a:ext>
            </a:extLst>
          </p:cNvPr>
          <p:cNvSpPr txBox="1"/>
          <p:nvPr/>
        </p:nvSpPr>
        <p:spPr>
          <a:xfrm>
            <a:off x="4589234" y="878919"/>
            <a:ext cx="3487889" cy="441916"/>
          </a:xfrm>
          <a:prstGeom prst="rect">
            <a:avLst/>
          </a:prstGeom>
          <a:noFill/>
          <a:ln>
            <a:solidFill>
              <a:schemeClr val="tx1"/>
            </a:solidFill>
            <a:prstDash val="dash"/>
          </a:ln>
        </p:spPr>
        <p:txBody>
          <a:bodyPr wrap="square" rtlCol="0">
            <a:spAutoFit/>
          </a:bodyPr>
          <a:lstStyle/>
          <a:p>
            <a:pPr algn="l">
              <a:lnSpc>
                <a:spcPct val="125000"/>
              </a:lnSpc>
            </a:pPr>
            <a:r>
              <a:rPr lang="zh-CN" altLang="en-US" sz="2000" b="1" i="0" kern="100" dirty="0">
                <a:solidFill>
                  <a:srgbClr val="1C6299"/>
                </a:solidFill>
                <a:effectLst/>
                <a:latin typeface="微软雅黑" panose="020B0503020204020204" pitchFamily="34" charset="-122"/>
                <a:ea typeface="微软雅黑" panose="020B0503020204020204" pitchFamily="34" charset="-122"/>
                <a:cs typeface="Times New Roman" panose="02020603050405020304" pitchFamily="18" charset="0"/>
              </a:rPr>
              <a:t>转置卷积的作用：</a:t>
            </a:r>
            <a:r>
              <a:rPr lang="zh-CN" altLang="en-US" sz="2000" b="1" kern="100" dirty="0">
                <a:solidFill>
                  <a:srgbClr val="1C6299"/>
                </a:solidFill>
                <a:latin typeface="微软雅黑" panose="020B0503020204020204" pitchFamily="34" charset="-122"/>
                <a:ea typeface="微软雅黑" panose="020B0503020204020204" pitchFamily="34" charset="-122"/>
                <a:cs typeface="Times New Roman" panose="02020603050405020304" pitchFamily="18" charset="0"/>
              </a:rPr>
              <a:t>进行上采样</a:t>
            </a:r>
            <a:endParaRPr lang="en-US" altLang="zh-CN" sz="2000" b="1" i="0" kern="100" dirty="0">
              <a:solidFill>
                <a:srgbClr val="1C6299"/>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01EDCE82-3566-1F5B-2C32-2408CEF47F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400" y="779206"/>
            <a:ext cx="2387600" cy="2679109"/>
          </a:xfrm>
          <a:prstGeom prst="rect">
            <a:avLst/>
          </a:prstGeom>
        </p:spPr>
      </p:pic>
      <p:sp>
        <p:nvSpPr>
          <p:cNvPr id="7" name="文本框 6">
            <a:extLst>
              <a:ext uri="{FF2B5EF4-FFF2-40B4-BE49-F238E27FC236}">
                <a16:creationId xmlns:a16="http://schemas.microsoft.com/office/drawing/2014/main" id="{C3CDC9E5-D87B-EA9C-BFB5-9A819C9BF3FB}"/>
              </a:ext>
            </a:extLst>
          </p:cNvPr>
          <p:cNvSpPr txBox="1"/>
          <p:nvPr/>
        </p:nvSpPr>
        <p:spPr>
          <a:xfrm>
            <a:off x="69851" y="4028785"/>
            <a:ext cx="4711139" cy="2134687"/>
          </a:xfrm>
          <a:prstGeom prst="rect">
            <a:avLst/>
          </a:prstGeom>
          <a:noFill/>
        </p:spPr>
        <p:txBody>
          <a:bodyPr wrap="square" rtlCol="0">
            <a:spAutoFit/>
          </a:bodyPr>
          <a:lstStyle/>
          <a:p>
            <a:pPr>
              <a:lnSpc>
                <a:spcPct val="125000"/>
              </a:lnSpc>
              <a:spcAft>
                <a:spcPts val="1200"/>
              </a:spcAft>
            </a:pPr>
            <a:r>
              <a:rPr lang="zh-CN" altLang="en-US" sz="2000" dirty="0">
                <a:latin typeface="微软雅黑" panose="020B0503020204020204" pitchFamily="34" charset="-122"/>
                <a:ea typeface="微软雅黑" panose="020B0503020204020204" pitchFamily="34" charset="-122"/>
              </a:rPr>
              <a:t>转置卷积的</a:t>
            </a:r>
            <a:r>
              <a:rPr lang="zh-CN" altLang="en-US" sz="2000" b="1" dirty="0">
                <a:solidFill>
                  <a:srgbClr val="1C6299"/>
                </a:solidFill>
                <a:latin typeface="微软雅黑" panose="020B0503020204020204" pitchFamily="34" charset="-122"/>
                <a:ea typeface="微软雅黑" panose="020B0503020204020204" pitchFamily="34" charset="-122"/>
              </a:rPr>
              <a:t>运算步骤：</a:t>
            </a:r>
            <a:endParaRPr lang="en-US" altLang="zh-CN" sz="2000" b="1" dirty="0">
              <a:solidFill>
                <a:srgbClr val="1C6299"/>
              </a:solidFill>
              <a:latin typeface="微软雅黑" panose="020B0503020204020204" pitchFamily="34" charset="-122"/>
              <a:ea typeface="微软雅黑" panose="020B0503020204020204" pitchFamily="34" charset="-122"/>
            </a:endParaRPr>
          </a:p>
          <a:p>
            <a:pPr marL="342900" indent="-342900">
              <a:lnSpc>
                <a:spcPct val="125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在输入特征图元素</a:t>
            </a:r>
            <a:r>
              <a:rPr lang="zh-CN" altLang="en-US" sz="2000" b="1" dirty="0">
                <a:solidFill>
                  <a:srgbClr val="1C6299"/>
                </a:solidFill>
                <a:latin typeface="微软雅黑" panose="020B0503020204020204" pitchFamily="34" charset="-122"/>
                <a:ea typeface="微软雅黑" panose="020B0503020204020204" pitchFamily="34" charset="-122"/>
              </a:rPr>
              <a:t>间</a:t>
            </a:r>
            <a:r>
              <a:rPr lang="zh-CN" altLang="en-US" sz="2000" dirty="0">
                <a:latin typeface="微软雅黑" panose="020B0503020204020204" pitchFamily="34" charset="-122"/>
                <a:ea typeface="微软雅黑" panose="020B0503020204020204" pitchFamily="34" charset="-122"/>
              </a:rPr>
              <a:t>填充</a:t>
            </a:r>
            <a:r>
              <a:rPr lang="en-US" altLang="zh-CN" sz="2000" dirty="0">
                <a:latin typeface="微软雅黑" panose="020B0503020204020204" pitchFamily="34" charset="-122"/>
                <a:ea typeface="微软雅黑" panose="020B0503020204020204" pitchFamily="34" charset="-122"/>
              </a:rPr>
              <a:t>s-1</a:t>
            </a:r>
            <a:r>
              <a:rPr lang="zh-CN" altLang="en-US" sz="2000" dirty="0">
                <a:latin typeface="微软雅黑" panose="020B0503020204020204" pitchFamily="34" charset="-122"/>
                <a:ea typeface="微软雅黑" panose="020B0503020204020204" pitchFamily="34" charset="-122"/>
              </a:rPr>
              <a:t>行、列</a:t>
            </a:r>
            <a:r>
              <a:rPr lang="en-US" altLang="zh-CN" sz="2000" dirty="0">
                <a:latin typeface="微软雅黑" panose="020B0503020204020204" pitchFamily="34" charset="-122"/>
                <a:ea typeface="微软雅黑" panose="020B0503020204020204" pitchFamily="34" charset="-122"/>
              </a:rPr>
              <a:t>0</a:t>
            </a:r>
          </a:p>
          <a:p>
            <a:pPr marL="342900" indent="-342900">
              <a:lnSpc>
                <a:spcPct val="125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在输入特征图</a:t>
            </a:r>
            <a:r>
              <a:rPr lang="zh-CN" altLang="en-US" sz="2000" b="1" dirty="0">
                <a:solidFill>
                  <a:srgbClr val="1C6299"/>
                </a:solidFill>
                <a:latin typeface="微软雅黑" panose="020B0503020204020204" pitchFamily="34" charset="-122"/>
                <a:ea typeface="微软雅黑" panose="020B0503020204020204" pitchFamily="34" charset="-122"/>
              </a:rPr>
              <a:t>四周</a:t>
            </a:r>
            <a:r>
              <a:rPr lang="zh-CN" altLang="en-US" sz="2000" dirty="0">
                <a:latin typeface="微软雅黑" panose="020B0503020204020204" pitchFamily="34" charset="-122"/>
                <a:ea typeface="微软雅黑" panose="020B0503020204020204" pitchFamily="34" charset="-122"/>
              </a:rPr>
              <a:t>填充</a:t>
            </a:r>
            <a:r>
              <a:rPr lang="en-US" altLang="zh-CN" sz="2000" dirty="0">
                <a:latin typeface="微软雅黑" panose="020B0503020204020204" pitchFamily="34" charset="-122"/>
                <a:ea typeface="微软雅黑" panose="020B0503020204020204" pitchFamily="34" charset="-122"/>
              </a:rPr>
              <a:t>k-p-1</a:t>
            </a:r>
            <a:r>
              <a:rPr lang="zh-CN" altLang="en-US" sz="2000" dirty="0">
                <a:latin typeface="微软雅黑" panose="020B0503020204020204" pitchFamily="34" charset="-122"/>
                <a:ea typeface="微软雅黑" panose="020B0503020204020204" pitchFamily="34" charset="-122"/>
              </a:rPr>
              <a:t>行、列</a:t>
            </a:r>
            <a:r>
              <a:rPr lang="en-US" altLang="zh-CN" sz="2000" dirty="0">
                <a:latin typeface="微软雅黑" panose="020B0503020204020204" pitchFamily="34" charset="-122"/>
                <a:ea typeface="微软雅黑" panose="020B0503020204020204" pitchFamily="34" charset="-122"/>
              </a:rPr>
              <a:t>0</a:t>
            </a:r>
          </a:p>
          <a:p>
            <a:pPr marL="342900" indent="-342900">
              <a:lnSpc>
                <a:spcPct val="125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将卷积核参数</a:t>
            </a:r>
            <a:r>
              <a:rPr lang="zh-CN" altLang="en-US" sz="2000" b="1" dirty="0">
                <a:solidFill>
                  <a:srgbClr val="1C6299"/>
                </a:solidFill>
                <a:latin typeface="微软雅黑" panose="020B0503020204020204" pitchFamily="34" charset="-122"/>
                <a:ea typeface="微软雅黑" panose="020B0503020204020204" pitchFamily="34" charset="-122"/>
              </a:rPr>
              <a:t>上下左右翻转</a:t>
            </a:r>
            <a:endParaRPr lang="en-US" altLang="zh-CN" sz="2000" b="1" dirty="0">
              <a:solidFill>
                <a:srgbClr val="1C6299"/>
              </a:solidFill>
              <a:latin typeface="微软雅黑" panose="020B0503020204020204" pitchFamily="34" charset="-122"/>
              <a:ea typeface="微软雅黑" panose="020B0503020204020204" pitchFamily="34" charset="-122"/>
            </a:endParaRPr>
          </a:p>
          <a:p>
            <a:pPr marL="342900" indent="-342900">
              <a:lnSpc>
                <a:spcPct val="125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做正常的卷积运算（</a:t>
            </a:r>
            <a:r>
              <a:rPr lang="zh-CN" altLang="en-US" sz="2000" b="1" dirty="0">
                <a:solidFill>
                  <a:srgbClr val="1C6299"/>
                </a:solidFill>
                <a:latin typeface="微软雅黑" panose="020B0503020204020204" pitchFamily="34" charset="-122"/>
                <a:ea typeface="微软雅黑" panose="020B0503020204020204" pitchFamily="34" charset="-122"/>
              </a:rPr>
              <a:t>不填充，步距</a:t>
            </a:r>
            <a:r>
              <a:rPr lang="en-US" altLang="zh-CN" sz="2000" b="1" dirty="0">
                <a:solidFill>
                  <a:srgbClr val="1C6299"/>
                </a:solidFill>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a:t>
            </a:r>
          </a:p>
        </p:txBody>
      </p:sp>
      <p:graphicFrame>
        <p:nvGraphicFramePr>
          <p:cNvPr id="8" name="对象 7">
            <a:extLst>
              <a:ext uri="{FF2B5EF4-FFF2-40B4-BE49-F238E27FC236}">
                <a16:creationId xmlns:a16="http://schemas.microsoft.com/office/drawing/2014/main" id="{C81EBEB2-8E80-CEAC-3B9F-A76204A68362}"/>
              </a:ext>
            </a:extLst>
          </p:cNvPr>
          <p:cNvGraphicFramePr>
            <a:graphicFrameLocks noChangeAspect="1"/>
          </p:cNvGraphicFramePr>
          <p:nvPr>
            <p:extLst>
              <p:ext uri="{D42A27DB-BD31-4B8C-83A1-F6EECF244321}">
                <p14:modId xmlns:p14="http://schemas.microsoft.com/office/powerpoint/2010/main" val="609697652"/>
              </p:ext>
            </p:extLst>
          </p:nvPr>
        </p:nvGraphicFramePr>
        <p:xfrm>
          <a:off x="965199" y="3495230"/>
          <a:ext cx="1811337" cy="349250"/>
        </p:xfrm>
        <a:graphic>
          <a:graphicData uri="http://schemas.openxmlformats.org/presentationml/2006/ole">
            <mc:AlternateContent xmlns:mc="http://schemas.openxmlformats.org/markup-compatibility/2006">
              <mc:Choice xmlns:v="urn:schemas-microsoft-com:vml" Requires="v">
                <p:oleObj name="Equation" r:id="rId4" imgW="1054080" imgH="203040" progId="Equation.DSMT4">
                  <p:embed/>
                </p:oleObj>
              </mc:Choice>
              <mc:Fallback>
                <p:oleObj name="Equation" r:id="rId4" imgW="1054080" imgH="203040" progId="Equation.DSMT4">
                  <p:embed/>
                  <p:pic>
                    <p:nvPicPr>
                      <p:cNvPr id="0" name=""/>
                      <p:cNvPicPr/>
                      <p:nvPr/>
                    </p:nvPicPr>
                    <p:blipFill>
                      <a:blip r:embed="rId5"/>
                      <a:stretch>
                        <a:fillRect/>
                      </a:stretch>
                    </p:blipFill>
                    <p:spPr>
                      <a:xfrm>
                        <a:off x="965199" y="3495230"/>
                        <a:ext cx="1811337" cy="349250"/>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69525EEA-2665-922C-430A-7C359B5A146B}"/>
              </a:ext>
            </a:extLst>
          </p:cNvPr>
          <p:cNvGraphicFramePr>
            <a:graphicFrameLocks noChangeAspect="1"/>
          </p:cNvGraphicFramePr>
          <p:nvPr>
            <p:extLst>
              <p:ext uri="{D42A27DB-BD31-4B8C-83A1-F6EECF244321}">
                <p14:modId xmlns:p14="http://schemas.microsoft.com/office/powerpoint/2010/main" val="1319316818"/>
              </p:ext>
            </p:extLst>
          </p:nvPr>
        </p:nvGraphicFramePr>
        <p:xfrm>
          <a:off x="3919538" y="1700213"/>
          <a:ext cx="5505450" cy="809625"/>
        </p:xfrm>
        <a:graphic>
          <a:graphicData uri="http://schemas.openxmlformats.org/presentationml/2006/ole">
            <mc:AlternateContent xmlns:mc="http://schemas.openxmlformats.org/markup-compatibility/2006">
              <mc:Choice xmlns:v="urn:schemas-microsoft-com:vml" Requires="v">
                <p:oleObj name="Equation" r:id="rId6" imgW="3111480" imgH="457200" progId="Equation.DSMT4">
                  <p:embed/>
                </p:oleObj>
              </mc:Choice>
              <mc:Fallback>
                <p:oleObj name="Equation" r:id="rId6" imgW="3111480" imgH="457200" progId="Equation.DSMT4">
                  <p:embed/>
                  <p:pic>
                    <p:nvPicPr>
                      <p:cNvPr id="0" name=""/>
                      <p:cNvPicPr/>
                      <p:nvPr/>
                    </p:nvPicPr>
                    <p:blipFill>
                      <a:blip r:embed="rId7"/>
                      <a:stretch>
                        <a:fillRect/>
                      </a:stretch>
                    </p:blipFill>
                    <p:spPr>
                      <a:xfrm>
                        <a:off x="3919538" y="1700213"/>
                        <a:ext cx="5505450" cy="809625"/>
                      </a:xfrm>
                      <a:prstGeom prst="rect">
                        <a:avLst/>
                      </a:prstGeom>
                    </p:spPr>
                  </p:pic>
                </p:oleObj>
              </mc:Fallback>
            </mc:AlternateContent>
          </a:graphicData>
        </a:graphic>
      </p:graphicFrame>
      <p:graphicFrame>
        <p:nvGraphicFramePr>
          <p:cNvPr id="11" name="表格 10">
            <a:extLst>
              <a:ext uri="{FF2B5EF4-FFF2-40B4-BE49-F238E27FC236}">
                <a16:creationId xmlns:a16="http://schemas.microsoft.com/office/drawing/2014/main" id="{E15D5F06-8BC3-431A-640D-350C98E89180}"/>
              </a:ext>
            </a:extLst>
          </p:cNvPr>
          <p:cNvGraphicFramePr>
            <a:graphicFrameLocks noGrp="1"/>
          </p:cNvGraphicFramePr>
          <p:nvPr>
            <p:extLst>
              <p:ext uri="{D42A27DB-BD31-4B8C-83A1-F6EECF244321}">
                <p14:modId xmlns:p14="http://schemas.microsoft.com/office/powerpoint/2010/main" val="350066087"/>
              </p:ext>
            </p:extLst>
          </p:nvPr>
        </p:nvGraphicFramePr>
        <p:xfrm>
          <a:off x="5135417" y="3905629"/>
          <a:ext cx="2160000" cy="2194560"/>
        </p:xfrm>
        <a:graphic>
          <a:graphicData uri="http://schemas.openxmlformats.org/drawingml/2006/table">
            <a:tbl>
              <a:tblPr firstRow="1" bandRow="1">
                <a:tableStyleId>{2D5ABB26-0587-4C30-8999-92F81FD0307C}</a:tableStyleId>
              </a:tblPr>
              <a:tblGrid>
                <a:gridCol w="360000">
                  <a:extLst>
                    <a:ext uri="{9D8B030D-6E8A-4147-A177-3AD203B41FA5}">
                      <a16:colId xmlns:a16="http://schemas.microsoft.com/office/drawing/2014/main" val="2406488687"/>
                    </a:ext>
                  </a:extLst>
                </a:gridCol>
                <a:gridCol w="360000">
                  <a:extLst>
                    <a:ext uri="{9D8B030D-6E8A-4147-A177-3AD203B41FA5}">
                      <a16:colId xmlns:a16="http://schemas.microsoft.com/office/drawing/2014/main" val="3516918369"/>
                    </a:ext>
                  </a:extLst>
                </a:gridCol>
                <a:gridCol w="360000">
                  <a:extLst>
                    <a:ext uri="{9D8B030D-6E8A-4147-A177-3AD203B41FA5}">
                      <a16:colId xmlns:a16="http://schemas.microsoft.com/office/drawing/2014/main" val="2450767033"/>
                    </a:ext>
                  </a:extLst>
                </a:gridCol>
                <a:gridCol w="360000">
                  <a:extLst>
                    <a:ext uri="{9D8B030D-6E8A-4147-A177-3AD203B41FA5}">
                      <a16:colId xmlns:a16="http://schemas.microsoft.com/office/drawing/2014/main" val="3071114971"/>
                    </a:ext>
                  </a:extLst>
                </a:gridCol>
                <a:gridCol w="360000">
                  <a:extLst>
                    <a:ext uri="{9D8B030D-6E8A-4147-A177-3AD203B41FA5}">
                      <a16:colId xmlns:a16="http://schemas.microsoft.com/office/drawing/2014/main" val="4132231793"/>
                    </a:ext>
                  </a:extLst>
                </a:gridCol>
                <a:gridCol w="360000">
                  <a:extLst>
                    <a:ext uri="{9D8B030D-6E8A-4147-A177-3AD203B41FA5}">
                      <a16:colId xmlns:a16="http://schemas.microsoft.com/office/drawing/2014/main" val="2800107340"/>
                    </a:ext>
                  </a:extLst>
                </a:gridCol>
              </a:tblGrid>
              <a:tr h="360000">
                <a:tc>
                  <a:txBody>
                    <a:bodyPr/>
                    <a:lstStyle/>
                    <a:p>
                      <a:endParaRPr lang="zh-CN" altLang="en-US" dirty="0"/>
                    </a:p>
                  </a:txBody>
                  <a:tcP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p>
                  </a:txBody>
                  <a:tcP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p>
                  </a:txBody>
                  <a:tcP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p>
                  </a:txBody>
                  <a:tcP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p>
                  </a:txBody>
                  <a:tcP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p>
                  </a:txBody>
                  <a:tcP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82149979"/>
                  </a:ext>
                </a:extLst>
              </a:tr>
              <a:tr h="360000">
                <a:tc>
                  <a:txBody>
                    <a:bodyPr/>
                    <a:lstStyle/>
                    <a:p>
                      <a:endParaRPr lang="zh-CN" altLang="en-US" dirty="0"/>
                    </a:p>
                  </a:txBody>
                  <a:tcP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p>
                  </a:txBody>
                  <a:tcP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p>
                  </a:txBody>
                  <a:tcP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p>
                  </a:txBody>
                  <a:tcP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p>
                  </a:txBody>
                  <a:tcP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p>
                  </a:txBody>
                  <a:tcP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3622143"/>
                  </a:ext>
                </a:extLst>
              </a:tr>
              <a:tr h="360000">
                <a:tc>
                  <a:txBody>
                    <a:bodyPr/>
                    <a:lstStyle/>
                    <a:p>
                      <a:endParaRPr lang="zh-CN" altLang="en-US" dirty="0"/>
                    </a:p>
                  </a:txBody>
                  <a:tcP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zh-CN" altLang="en-US" dirty="0"/>
                    </a:p>
                  </a:txBody>
                  <a:tcP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lang="en-US" altLang="zh-CN" dirty="0"/>
                        <a:t>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8AD0"/>
                    </a:solidFill>
                  </a:tcPr>
                </a:tc>
                <a:tc>
                  <a:txBody>
                    <a:bodyPr/>
                    <a:lstStyle/>
                    <a:p>
                      <a:r>
                        <a:rPr lang="en-US" altLang="zh-CN" dirty="0"/>
                        <a:t>3</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8AD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zh-CN" altLang="en-US" dirty="0"/>
                    </a:p>
                  </a:txBody>
                  <a:tcP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85778337"/>
                  </a:ext>
                </a:extLst>
              </a:tr>
              <a:tr h="360000">
                <a:tc>
                  <a:txBody>
                    <a:bodyPr/>
                    <a:lstStyle/>
                    <a:p>
                      <a:endParaRPr lang="zh-CN" altLang="en-US" dirty="0"/>
                    </a:p>
                  </a:txBody>
                  <a:tcP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zh-CN" altLang="en-US" dirty="0"/>
                    </a:p>
                  </a:txBody>
                  <a:tcPr>
                    <a:lnL w="12700" cap="flat" cmpd="sng" algn="ctr">
                      <a:solidFill>
                        <a:schemeClr val="tx1"/>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8AD0"/>
                    </a:solidFill>
                  </a:tcPr>
                </a:tc>
                <a:tc>
                  <a:txBody>
                    <a:bodyPr/>
                    <a:lstStyle/>
                    <a:p>
                      <a:r>
                        <a:rPr lang="en-US" altLang="zh-CN" dirty="0"/>
                        <a:t>3</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8AD0"/>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zh-CN" altLang="en-US" dirty="0"/>
                    </a:p>
                  </a:txBody>
                  <a:tcP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17244058"/>
                  </a:ext>
                </a:extLst>
              </a:tr>
              <a:tr h="360000">
                <a:tc>
                  <a:txBody>
                    <a:bodyPr/>
                    <a:lstStyle/>
                    <a:p>
                      <a:endParaRPr lang="zh-CN" altLang="en-US" dirty="0"/>
                    </a:p>
                  </a:txBody>
                  <a:tcP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zh-CN" altLang="en-US" dirty="0"/>
                    </a:p>
                  </a:txBody>
                  <a:tcP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zh-CN" altLang="en-US" dirty="0"/>
                    </a:p>
                  </a:txBody>
                  <a:tcP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zh-CN" altLang="en-US" dirty="0"/>
                    </a:p>
                  </a:txBody>
                  <a:tcP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zh-CN" altLang="en-US" dirty="0"/>
                    </a:p>
                  </a:txBody>
                  <a:tcP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zh-CN" altLang="en-US" dirty="0"/>
                    </a:p>
                  </a:txBody>
                  <a:tcP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535531687"/>
                  </a:ext>
                </a:extLst>
              </a:tr>
              <a:tr h="360000">
                <a:tc>
                  <a:txBody>
                    <a:bodyPr/>
                    <a:lstStyle/>
                    <a:p>
                      <a:endParaRPr lang="zh-CN" altLang="en-US" dirty="0"/>
                    </a:p>
                  </a:txBody>
                  <a:tcP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zh-CN" altLang="en-US" dirty="0"/>
                    </a:p>
                  </a:txBody>
                  <a:tcP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zh-CN" altLang="en-US"/>
                    </a:p>
                  </a:txBody>
                  <a:tcP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zh-CN" altLang="en-US" dirty="0"/>
                    </a:p>
                  </a:txBody>
                  <a:tcP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zh-CN" altLang="en-US" dirty="0"/>
                    </a:p>
                  </a:txBody>
                  <a:tcP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endParaRPr lang="zh-CN" altLang="en-US" dirty="0"/>
                    </a:p>
                  </a:txBody>
                  <a:tcP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069900175"/>
                  </a:ext>
                </a:extLst>
              </a:tr>
            </a:tbl>
          </a:graphicData>
        </a:graphic>
      </p:graphicFrame>
      <p:graphicFrame>
        <p:nvGraphicFramePr>
          <p:cNvPr id="13" name="表格 12">
            <a:extLst>
              <a:ext uri="{FF2B5EF4-FFF2-40B4-BE49-F238E27FC236}">
                <a16:creationId xmlns:a16="http://schemas.microsoft.com/office/drawing/2014/main" id="{45E6BB4D-E8A2-FA11-733E-B69D753D4A01}"/>
              </a:ext>
            </a:extLst>
          </p:cNvPr>
          <p:cNvGraphicFramePr>
            <a:graphicFrameLocks noGrp="1"/>
          </p:cNvGraphicFramePr>
          <p:nvPr>
            <p:extLst>
              <p:ext uri="{D42A27DB-BD31-4B8C-83A1-F6EECF244321}">
                <p14:modId xmlns:p14="http://schemas.microsoft.com/office/powerpoint/2010/main" val="2516840095"/>
              </p:ext>
            </p:extLst>
          </p:nvPr>
        </p:nvGraphicFramePr>
        <p:xfrm>
          <a:off x="7839338" y="2653931"/>
          <a:ext cx="1080000" cy="1097280"/>
        </p:xfrm>
        <a:graphic>
          <a:graphicData uri="http://schemas.openxmlformats.org/drawingml/2006/table">
            <a:tbl>
              <a:tblPr firstRow="1" bandRow="1">
                <a:tableStyleId>{2D5ABB26-0587-4C30-8999-92F81FD0307C}</a:tableStyleId>
              </a:tblPr>
              <a:tblGrid>
                <a:gridCol w="360000">
                  <a:extLst>
                    <a:ext uri="{9D8B030D-6E8A-4147-A177-3AD203B41FA5}">
                      <a16:colId xmlns:a16="http://schemas.microsoft.com/office/drawing/2014/main" val="1042847525"/>
                    </a:ext>
                  </a:extLst>
                </a:gridCol>
                <a:gridCol w="360000">
                  <a:extLst>
                    <a:ext uri="{9D8B030D-6E8A-4147-A177-3AD203B41FA5}">
                      <a16:colId xmlns:a16="http://schemas.microsoft.com/office/drawing/2014/main" val="3102511141"/>
                    </a:ext>
                  </a:extLst>
                </a:gridCol>
                <a:gridCol w="360000">
                  <a:extLst>
                    <a:ext uri="{9D8B030D-6E8A-4147-A177-3AD203B41FA5}">
                      <a16:colId xmlns:a16="http://schemas.microsoft.com/office/drawing/2014/main" val="1546765042"/>
                    </a:ext>
                  </a:extLst>
                </a:gridCol>
              </a:tblGrid>
              <a:tr h="360000">
                <a:tc>
                  <a:txBody>
                    <a:bodyPr/>
                    <a:lstStyle/>
                    <a:p>
                      <a:r>
                        <a:rPr lang="en-US" altLang="zh-CN" dirty="0"/>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4980196"/>
                  </a:ext>
                </a:extLst>
              </a:tr>
              <a:tr h="360000">
                <a:tc>
                  <a:txBody>
                    <a:bodyPr/>
                    <a:lstStyle/>
                    <a:p>
                      <a:r>
                        <a:rPr lang="en-US" altLang="zh-CN" dirty="0"/>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1654322"/>
                  </a:ext>
                </a:extLst>
              </a:tr>
              <a:tr h="360000">
                <a:tc>
                  <a:txBody>
                    <a:bodyPr/>
                    <a:lstStyle/>
                    <a:p>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729233"/>
                  </a:ext>
                </a:extLst>
              </a:tr>
            </a:tbl>
          </a:graphicData>
        </a:graphic>
      </p:graphicFrame>
      <p:graphicFrame>
        <p:nvGraphicFramePr>
          <p:cNvPr id="14" name="表格 13">
            <a:extLst>
              <a:ext uri="{FF2B5EF4-FFF2-40B4-BE49-F238E27FC236}">
                <a16:creationId xmlns:a16="http://schemas.microsoft.com/office/drawing/2014/main" id="{F6CC8180-1B3B-D95B-3549-9F0BFCF47038}"/>
              </a:ext>
            </a:extLst>
          </p:cNvPr>
          <p:cNvGraphicFramePr>
            <a:graphicFrameLocks noGrp="1"/>
          </p:cNvGraphicFramePr>
          <p:nvPr>
            <p:extLst>
              <p:ext uri="{D42A27DB-BD31-4B8C-83A1-F6EECF244321}">
                <p14:modId xmlns:p14="http://schemas.microsoft.com/office/powerpoint/2010/main" val="854432083"/>
              </p:ext>
            </p:extLst>
          </p:nvPr>
        </p:nvGraphicFramePr>
        <p:xfrm>
          <a:off x="7839338" y="4487615"/>
          <a:ext cx="1080000" cy="1097280"/>
        </p:xfrm>
        <a:graphic>
          <a:graphicData uri="http://schemas.openxmlformats.org/drawingml/2006/table">
            <a:tbl>
              <a:tblPr firstRow="1" bandRow="1">
                <a:tableStyleId>{2D5ABB26-0587-4C30-8999-92F81FD0307C}</a:tableStyleId>
              </a:tblPr>
              <a:tblGrid>
                <a:gridCol w="360000">
                  <a:extLst>
                    <a:ext uri="{9D8B030D-6E8A-4147-A177-3AD203B41FA5}">
                      <a16:colId xmlns:a16="http://schemas.microsoft.com/office/drawing/2014/main" val="1042847525"/>
                    </a:ext>
                  </a:extLst>
                </a:gridCol>
                <a:gridCol w="360000">
                  <a:extLst>
                    <a:ext uri="{9D8B030D-6E8A-4147-A177-3AD203B41FA5}">
                      <a16:colId xmlns:a16="http://schemas.microsoft.com/office/drawing/2014/main" val="3102511141"/>
                    </a:ext>
                  </a:extLst>
                </a:gridCol>
                <a:gridCol w="360000">
                  <a:extLst>
                    <a:ext uri="{9D8B030D-6E8A-4147-A177-3AD203B41FA5}">
                      <a16:colId xmlns:a16="http://schemas.microsoft.com/office/drawing/2014/main" val="1546765042"/>
                    </a:ext>
                  </a:extLst>
                </a:gridCol>
              </a:tblGrid>
              <a:tr h="360000">
                <a:tc>
                  <a:txBody>
                    <a:bodyPr/>
                    <a:lstStyle/>
                    <a:p>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4980196"/>
                  </a:ext>
                </a:extLst>
              </a:tr>
              <a:tr h="360000">
                <a:tc>
                  <a:txBody>
                    <a:bodyPr/>
                    <a:lstStyle/>
                    <a:p>
                      <a:r>
                        <a:rPr lang="en-US" altLang="zh-CN" dirty="0"/>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1654322"/>
                  </a:ext>
                </a:extLst>
              </a:tr>
              <a:tr h="360000">
                <a:tc>
                  <a:txBody>
                    <a:bodyPr/>
                    <a:lstStyle/>
                    <a:p>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729233"/>
                  </a:ext>
                </a:extLst>
              </a:tr>
            </a:tbl>
          </a:graphicData>
        </a:graphic>
      </p:graphicFrame>
      <p:graphicFrame>
        <p:nvGraphicFramePr>
          <p:cNvPr id="15" name="表格 14">
            <a:extLst>
              <a:ext uri="{FF2B5EF4-FFF2-40B4-BE49-F238E27FC236}">
                <a16:creationId xmlns:a16="http://schemas.microsoft.com/office/drawing/2014/main" id="{A9422DCF-FE46-C865-BF7F-017C97EE902F}"/>
              </a:ext>
            </a:extLst>
          </p:cNvPr>
          <p:cNvGraphicFramePr>
            <a:graphicFrameLocks noGrp="1"/>
          </p:cNvGraphicFramePr>
          <p:nvPr>
            <p:extLst>
              <p:ext uri="{D42A27DB-BD31-4B8C-83A1-F6EECF244321}">
                <p14:modId xmlns:p14="http://schemas.microsoft.com/office/powerpoint/2010/main" val="1604986893"/>
              </p:ext>
            </p:extLst>
          </p:nvPr>
        </p:nvGraphicFramePr>
        <p:xfrm>
          <a:off x="10688544" y="4364608"/>
          <a:ext cx="1440000" cy="1463040"/>
        </p:xfrm>
        <a:graphic>
          <a:graphicData uri="http://schemas.openxmlformats.org/drawingml/2006/table">
            <a:tbl>
              <a:tblPr firstRow="1" bandRow="1">
                <a:tableStyleId>{2D5ABB26-0587-4C30-8999-92F81FD0307C}</a:tableStyleId>
              </a:tblPr>
              <a:tblGrid>
                <a:gridCol w="360000">
                  <a:extLst>
                    <a:ext uri="{9D8B030D-6E8A-4147-A177-3AD203B41FA5}">
                      <a16:colId xmlns:a16="http://schemas.microsoft.com/office/drawing/2014/main" val="2486370345"/>
                    </a:ext>
                  </a:extLst>
                </a:gridCol>
                <a:gridCol w="360000">
                  <a:extLst>
                    <a:ext uri="{9D8B030D-6E8A-4147-A177-3AD203B41FA5}">
                      <a16:colId xmlns:a16="http://schemas.microsoft.com/office/drawing/2014/main" val="3420274501"/>
                    </a:ext>
                  </a:extLst>
                </a:gridCol>
                <a:gridCol w="360000">
                  <a:extLst>
                    <a:ext uri="{9D8B030D-6E8A-4147-A177-3AD203B41FA5}">
                      <a16:colId xmlns:a16="http://schemas.microsoft.com/office/drawing/2014/main" val="3993042367"/>
                    </a:ext>
                  </a:extLst>
                </a:gridCol>
                <a:gridCol w="360000">
                  <a:extLst>
                    <a:ext uri="{9D8B030D-6E8A-4147-A177-3AD203B41FA5}">
                      <a16:colId xmlns:a16="http://schemas.microsoft.com/office/drawing/2014/main" val="2811270629"/>
                    </a:ext>
                  </a:extLst>
                </a:gridCol>
              </a:tblGrid>
              <a:tr h="360000">
                <a:tc>
                  <a:txBody>
                    <a:bodyPr/>
                    <a:lstStyle/>
                    <a:p>
                      <a:r>
                        <a:rPr lang="en-US" altLang="zh-CN" dirty="0"/>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AA198"/>
                    </a:solidFill>
                  </a:tcPr>
                </a:tc>
                <a:tc>
                  <a:txBody>
                    <a:bodyPr/>
                    <a:lstStyle/>
                    <a:p>
                      <a:r>
                        <a:rPr lang="en-US" altLang="zh-CN" dirty="0"/>
                        <a:t>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AA198"/>
                    </a:solidFill>
                  </a:tcPr>
                </a:tc>
                <a:tc>
                  <a:txBody>
                    <a:bodyPr/>
                    <a:lstStyle/>
                    <a:p>
                      <a:r>
                        <a:rPr lang="en-US" altLang="zh-CN" dirty="0"/>
                        <a:t>5</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AA198"/>
                    </a:solidFill>
                  </a:tcPr>
                </a:tc>
                <a:tc>
                  <a:txBody>
                    <a:bodyPr/>
                    <a:lstStyle/>
                    <a:p>
                      <a:r>
                        <a:rPr lang="en-US" altLang="zh-CN" dirty="0"/>
                        <a:t>3</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AA198"/>
                    </a:solidFill>
                  </a:tcPr>
                </a:tc>
                <a:extLst>
                  <a:ext uri="{0D108BD9-81ED-4DB2-BD59-A6C34878D82A}">
                    <a16:rowId xmlns:a16="http://schemas.microsoft.com/office/drawing/2014/main" val="3848467498"/>
                  </a:ext>
                </a:extLst>
              </a:tr>
              <a:tr h="360000">
                <a:tc>
                  <a:txBody>
                    <a:bodyPr/>
                    <a:lstStyle/>
                    <a:p>
                      <a:r>
                        <a:rPr lang="en-US" altLang="zh-CN" dirty="0"/>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AA198"/>
                    </a:solidFill>
                  </a:tcPr>
                </a:tc>
                <a:tc>
                  <a:txBody>
                    <a:bodyPr/>
                    <a:lstStyle/>
                    <a:p>
                      <a:r>
                        <a:rPr lang="en-US" altLang="zh-CN" dirty="0"/>
                        <a:t>3</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AA198"/>
                    </a:solidFill>
                  </a:tcPr>
                </a:tc>
                <a:tc>
                  <a:txBody>
                    <a:bodyPr/>
                    <a:lstStyle/>
                    <a:p>
                      <a:r>
                        <a:rPr lang="en-US" altLang="zh-CN" dirty="0"/>
                        <a:t>7</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AA198"/>
                    </a:solidFill>
                  </a:tcPr>
                </a:tc>
                <a:tc>
                  <a:txBody>
                    <a:bodyPr/>
                    <a:lstStyle/>
                    <a:p>
                      <a:r>
                        <a:rPr lang="en-US" altLang="zh-CN" dirty="0"/>
                        <a:t>3</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AA198"/>
                    </a:solidFill>
                  </a:tcPr>
                </a:tc>
                <a:extLst>
                  <a:ext uri="{0D108BD9-81ED-4DB2-BD59-A6C34878D82A}">
                    <a16:rowId xmlns:a16="http://schemas.microsoft.com/office/drawing/2014/main" val="3195307598"/>
                  </a:ext>
                </a:extLst>
              </a:tr>
              <a:tr h="360000">
                <a:tc>
                  <a:txBody>
                    <a:bodyPr/>
                    <a:lstStyle/>
                    <a:p>
                      <a:r>
                        <a:rPr lang="en-US" altLang="zh-CN" dirty="0"/>
                        <a:t>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AA198"/>
                    </a:solidFill>
                  </a:tcPr>
                </a:tc>
                <a:tc>
                  <a:txBody>
                    <a:bodyPr/>
                    <a:lstStyle/>
                    <a:p>
                      <a:r>
                        <a:rPr lang="en-US" altLang="zh-CN" dirty="0"/>
                        <a:t>4</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AA198"/>
                    </a:solidFill>
                  </a:tcPr>
                </a:tc>
                <a:tc>
                  <a:txBody>
                    <a:bodyPr/>
                    <a:lstStyle/>
                    <a:p>
                      <a:r>
                        <a:rPr lang="en-US" altLang="zh-CN" dirty="0"/>
                        <a:t>5</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AA198"/>
                    </a:solidFill>
                  </a:tcPr>
                </a:tc>
                <a:tc>
                  <a:txBody>
                    <a:bodyPr/>
                    <a:lstStyle/>
                    <a:p>
                      <a:r>
                        <a:rPr lang="en-US" altLang="zh-CN" dirty="0"/>
                        <a:t>3</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AA198"/>
                    </a:solidFill>
                  </a:tcPr>
                </a:tc>
                <a:extLst>
                  <a:ext uri="{0D108BD9-81ED-4DB2-BD59-A6C34878D82A}">
                    <a16:rowId xmlns:a16="http://schemas.microsoft.com/office/drawing/2014/main" val="1513948670"/>
                  </a:ext>
                </a:extLst>
              </a:tr>
              <a:tr h="360000">
                <a:tc>
                  <a:txBody>
                    <a:bodyPr/>
                    <a:lstStyle/>
                    <a:p>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AA198"/>
                    </a:solidFill>
                  </a:tcPr>
                </a:tc>
                <a:tc>
                  <a:txBody>
                    <a:bodyPr/>
                    <a:lstStyle/>
                    <a:p>
                      <a:r>
                        <a:rPr lang="en-US" altLang="zh-CN" dirty="0"/>
                        <a:t>3</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AA198"/>
                    </a:solidFill>
                  </a:tcPr>
                </a:tc>
                <a:tc>
                  <a:txBody>
                    <a:bodyPr/>
                    <a:lstStyle/>
                    <a:p>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AA198"/>
                    </a:solidFill>
                  </a:tcPr>
                </a:tc>
                <a:tc>
                  <a:txBody>
                    <a:bodyPr/>
                    <a:lstStyle/>
                    <a:p>
                      <a:r>
                        <a:rPr lang="en-US" altLang="zh-CN" dirty="0"/>
                        <a:t>3</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AA198"/>
                    </a:solidFill>
                  </a:tcPr>
                </a:tc>
                <a:extLst>
                  <a:ext uri="{0D108BD9-81ED-4DB2-BD59-A6C34878D82A}">
                    <a16:rowId xmlns:a16="http://schemas.microsoft.com/office/drawing/2014/main" val="2159858966"/>
                  </a:ext>
                </a:extLst>
              </a:tr>
            </a:tbl>
          </a:graphicData>
        </a:graphic>
      </p:graphicFrame>
      <p:sp>
        <p:nvSpPr>
          <p:cNvPr id="16" name="文本框 15">
            <a:extLst>
              <a:ext uri="{FF2B5EF4-FFF2-40B4-BE49-F238E27FC236}">
                <a16:creationId xmlns:a16="http://schemas.microsoft.com/office/drawing/2014/main" id="{5E67C4A9-8522-6ED7-B073-7636F6FDD2EA}"/>
              </a:ext>
            </a:extLst>
          </p:cNvPr>
          <p:cNvSpPr txBox="1"/>
          <p:nvPr/>
        </p:nvSpPr>
        <p:spPr>
          <a:xfrm>
            <a:off x="6759338" y="2981584"/>
            <a:ext cx="108000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卷积核</a:t>
            </a:r>
          </a:p>
        </p:txBody>
      </p:sp>
      <p:sp>
        <p:nvSpPr>
          <p:cNvPr id="17" name="箭头: 下 16">
            <a:extLst>
              <a:ext uri="{FF2B5EF4-FFF2-40B4-BE49-F238E27FC236}">
                <a16:creationId xmlns:a16="http://schemas.microsoft.com/office/drawing/2014/main" id="{35C810A0-EAA1-F8B1-5C7A-070E413E9703}"/>
              </a:ext>
            </a:extLst>
          </p:cNvPr>
          <p:cNvSpPr/>
          <p:nvPr/>
        </p:nvSpPr>
        <p:spPr>
          <a:xfrm>
            <a:off x="8179518" y="3909039"/>
            <a:ext cx="352425" cy="48878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4CEF6710-CB27-0B46-3776-836385CACB50}"/>
              </a:ext>
            </a:extLst>
          </p:cNvPr>
          <p:cNvSpPr txBox="1"/>
          <p:nvPr/>
        </p:nvSpPr>
        <p:spPr>
          <a:xfrm>
            <a:off x="8817692" y="3968912"/>
            <a:ext cx="1914525"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上下、左右翻转</a:t>
            </a:r>
          </a:p>
        </p:txBody>
      </p:sp>
      <p:sp>
        <p:nvSpPr>
          <p:cNvPr id="19" name="箭头: 右 18">
            <a:extLst>
              <a:ext uri="{FF2B5EF4-FFF2-40B4-BE49-F238E27FC236}">
                <a16:creationId xmlns:a16="http://schemas.microsoft.com/office/drawing/2014/main" id="{C0FFEED8-B920-2A9B-67C7-2A562BC79B65}"/>
              </a:ext>
            </a:extLst>
          </p:cNvPr>
          <p:cNvSpPr/>
          <p:nvPr/>
        </p:nvSpPr>
        <p:spPr>
          <a:xfrm>
            <a:off x="9424801" y="4789160"/>
            <a:ext cx="758280" cy="4274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133A3DF5-10DA-374F-3A75-BA9CF3632D5C}"/>
              </a:ext>
            </a:extLst>
          </p:cNvPr>
          <p:cNvSpPr txBox="1"/>
          <p:nvPr/>
        </p:nvSpPr>
        <p:spPr>
          <a:xfrm>
            <a:off x="9273763" y="5269456"/>
            <a:ext cx="116205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卷积运算</a:t>
            </a:r>
          </a:p>
        </p:txBody>
      </p:sp>
      <p:sp>
        <p:nvSpPr>
          <p:cNvPr id="21" name="文本框 20">
            <a:extLst>
              <a:ext uri="{FF2B5EF4-FFF2-40B4-BE49-F238E27FC236}">
                <a16:creationId xmlns:a16="http://schemas.microsoft.com/office/drawing/2014/main" id="{9E721192-DB3D-0CBB-0FC1-1A11C79F9915}"/>
              </a:ext>
            </a:extLst>
          </p:cNvPr>
          <p:cNvSpPr txBox="1"/>
          <p:nvPr/>
        </p:nvSpPr>
        <p:spPr>
          <a:xfrm>
            <a:off x="5470263" y="6181307"/>
            <a:ext cx="1490308"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输入特征图</a:t>
            </a:r>
          </a:p>
        </p:txBody>
      </p:sp>
      <p:grpSp>
        <p:nvGrpSpPr>
          <p:cNvPr id="12" name="组合 11">
            <a:extLst>
              <a:ext uri="{FF2B5EF4-FFF2-40B4-BE49-F238E27FC236}">
                <a16:creationId xmlns:a16="http://schemas.microsoft.com/office/drawing/2014/main" id="{350E1283-D54C-3B40-19AC-3DEF0D2F814A}"/>
              </a:ext>
            </a:extLst>
          </p:cNvPr>
          <p:cNvGrpSpPr/>
          <p:nvPr/>
        </p:nvGrpSpPr>
        <p:grpSpPr>
          <a:xfrm>
            <a:off x="9774940" y="777029"/>
            <a:ext cx="2395421" cy="3042512"/>
            <a:chOff x="9796579" y="778975"/>
            <a:chExt cx="2395421" cy="3042512"/>
          </a:xfrm>
        </p:grpSpPr>
        <p:pic>
          <p:nvPicPr>
            <p:cNvPr id="4" name="图片 3">
              <a:extLst>
                <a:ext uri="{FF2B5EF4-FFF2-40B4-BE49-F238E27FC236}">
                  <a16:creationId xmlns:a16="http://schemas.microsoft.com/office/drawing/2014/main" id="{E354D488-4640-2FB3-7714-BFFDF919146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96579" y="778975"/>
              <a:ext cx="2395421" cy="2722897"/>
            </a:xfrm>
            <a:prstGeom prst="rect">
              <a:avLst/>
            </a:prstGeom>
          </p:spPr>
        </p:pic>
        <p:graphicFrame>
          <p:nvGraphicFramePr>
            <p:cNvPr id="10" name="对象 9">
              <a:extLst>
                <a:ext uri="{FF2B5EF4-FFF2-40B4-BE49-F238E27FC236}">
                  <a16:creationId xmlns:a16="http://schemas.microsoft.com/office/drawing/2014/main" id="{7D8AEAA5-7B42-3150-5734-3CCC9E3B0AB3}"/>
                </a:ext>
              </a:extLst>
            </p:cNvPr>
            <p:cNvGraphicFramePr>
              <a:graphicFrameLocks noChangeAspect="1"/>
            </p:cNvGraphicFramePr>
            <p:nvPr>
              <p:extLst>
                <p:ext uri="{D42A27DB-BD31-4B8C-83A1-F6EECF244321}">
                  <p14:modId xmlns:p14="http://schemas.microsoft.com/office/powerpoint/2010/main" val="2099183550"/>
                </p:ext>
              </p:extLst>
            </p:nvPr>
          </p:nvGraphicFramePr>
          <p:xfrm>
            <a:off x="10078543" y="3477445"/>
            <a:ext cx="1827723" cy="344042"/>
          </p:xfrm>
          <a:graphic>
            <a:graphicData uri="http://schemas.openxmlformats.org/presentationml/2006/ole">
              <mc:AlternateContent xmlns:mc="http://schemas.openxmlformats.org/markup-compatibility/2006">
                <mc:Choice xmlns:v="urn:schemas-microsoft-com:vml" Requires="v">
                  <p:oleObj name="Equation" r:id="rId9" imgW="1079280" imgH="203040" progId="Equation.DSMT4">
                    <p:embed/>
                  </p:oleObj>
                </mc:Choice>
                <mc:Fallback>
                  <p:oleObj name="Equation" r:id="rId9" imgW="1079280" imgH="203040" progId="Equation.DSMT4">
                    <p:embed/>
                    <p:pic>
                      <p:nvPicPr>
                        <p:cNvPr id="0" name=""/>
                        <p:cNvPicPr/>
                        <p:nvPr/>
                      </p:nvPicPr>
                      <p:blipFill>
                        <a:blip r:embed="rId10"/>
                        <a:stretch>
                          <a:fillRect/>
                        </a:stretch>
                      </p:blipFill>
                      <p:spPr>
                        <a:xfrm>
                          <a:off x="10078543" y="3477445"/>
                          <a:ext cx="1827723" cy="344042"/>
                        </a:xfrm>
                        <a:prstGeom prst="rect">
                          <a:avLst/>
                        </a:prstGeom>
                      </p:spPr>
                    </p:pic>
                  </p:oleObj>
                </mc:Fallback>
              </mc:AlternateContent>
            </a:graphicData>
          </a:graphic>
        </p:graphicFrame>
      </p:grpSp>
      <p:grpSp>
        <p:nvGrpSpPr>
          <p:cNvPr id="27" name="组合 26">
            <a:extLst>
              <a:ext uri="{FF2B5EF4-FFF2-40B4-BE49-F238E27FC236}">
                <a16:creationId xmlns:a16="http://schemas.microsoft.com/office/drawing/2014/main" id="{2531FAB1-7654-691E-5671-C347C53C57D0}"/>
              </a:ext>
            </a:extLst>
          </p:cNvPr>
          <p:cNvGrpSpPr/>
          <p:nvPr/>
        </p:nvGrpSpPr>
        <p:grpSpPr>
          <a:xfrm>
            <a:off x="9765666" y="767023"/>
            <a:ext cx="2391652" cy="3052518"/>
            <a:chOff x="9799170" y="765864"/>
            <a:chExt cx="2391652" cy="3052518"/>
          </a:xfrm>
        </p:grpSpPr>
        <p:pic>
          <p:nvPicPr>
            <p:cNvPr id="25" name="图片 24">
              <a:extLst>
                <a:ext uri="{FF2B5EF4-FFF2-40B4-BE49-F238E27FC236}">
                  <a16:creationId xmlns:a16="http://schemas.microsoft.com/office/drawing/2014/main" id="{B307958E-E5FC-7FAE-A70D-532E75779EB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799170" y="765864"/>
              <a:ext cx="2391652" cy="2718612"/>
            </a:xfrm>
            <a:prstGeom prst="rect">
              <a:avLst/>
            </a:prstGeom>
          </p:spPr>
        </p:pic>
        <p:graphicFrame>
          <p:nvGraphicFramePr>
            <p:cNvPr id="26" name="对象 25">
              <a:extLst>
                <a:ext uri="{FF2B5EF4-FFF2-40B4-BE49-F238E27FC236}">
                  <a16:creationId xmlns:a16="http://schemas.microsoft.com/office/drawing/2014/main" id="{6C89C795-DC85-31F0-99D0-8C46846665E2}"/>
                </a:ext>
              </a:extLst>
            </p:cNvPr>
            <p:cNvGraphicFramePr>
              <a:graphicFrameLocks noChangeAspect="1"/>
            </p:cNvGraphicFramePr>
            <p:nvPr>
              <p:extLst>
                <p:ext uri="{D42A27DB-BD31-4B8C-83A1-F6EECF244321}">
                  <p14:modId xmlns:p14="http://schemas.microsoft.com/office/powerpoint/2010/main" val="520317739"/>
                </p:ext>
              </p:extLst>
            </p:nvPr>
          </p:nvGraphicFramePr>
          <p:xfrm>
            <a:off x="10121550" y="3474341"/>
            <a:ext cx="1741708" cy="344041"/>
          </p:xfrm>
          <a:graphic>
            <a:graphicData uri="http://schemas.openxmlformats.org/presentationml/2006/ole">
              <mc:AlternateContent xmlns:mc="http://schemas.openxmlformats.org/markup-compatibility/2006">
                <mc:Choice xmlns:v="urn:schemas-microsoft-com:vml" Requires="v">
                  <p:oleObj name="Equation" r:id="rId12" imgW="1028520" imgH="203040" progId="Equation.DSMT4">
                    <p:embed/>
                  </p:oleObj>
                </mc:Choice>
                <mc:Fallback>
                  <p:oleObj name="Equation" r:id="rId12" imgW="1028520" imgH="203040" progId="Equation.DSMT4">
                    <p:embed/>
                    <p:pic>
                      <p:nvPicPr>
                        <p:cNvPr id="0" name=""/>
                        <p:cNvPicPr/>
                        <p:nvPr/>
                      </p:nvPicPr>
                      <p:blipFill>
                        <a:blip r:embed="rId13"/>
                        <a:stretch>
                          <a:fillRect/>
                        </a:stretch>
                      </p:blipFill>
                      <p:spPr>
                        <a:xfrm>
                          <a:off x="10121550" y="3474341"/>
                          <a:ext cx="1741708" cy="344041"/>
                        </a:xfrm>
                        <a:prstGeom prst="rect">
                          <a:avLst/>
                        </a:prstGeom>
                        <a:solidFill>
                          <a:schemeClr val="bg1"/>
                        </a:solidFill>
                      </p:spPr>
                    </p:pic>
                  </p:oleObj>
                </mc:Fallback>
              </mc:AlternateContent>
            </a:graphicData>
          </a:graphic>
        </p:graphicFrame>
      </p:grpSp>
      <p:sp>
        <p:nvSpPr>
          <p:cNvPr id="28" name="矩形 27">
            <a:extLst>
              <a:ext uri="{FF2B5EF4-FFF2-40B4-BE49-F238E27FC236}">
                <a16:creationId xmlns:a16="http://schemas.microsoft.com/office/drawing/2014/main" id="{AFD3797C-F7BF-0248-B3C5-02DA7E27FA37}"/>
              </a:ext>
            </a:extLst>
          </p:cNvPr>
          <p:cNvSpPr/>
          <p:nvPr/>
        </p:nvSpPr>
        <p:spPr>
          <a:xfrm>
            <a:off x="9491004" y="803051"/>
            <a:ext cx="2688631" cy="31025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00361441"/>
      </p:ext>
    </p:extLst>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heel(1)">
                                      <p:cBhvr>
                                        <p:cTn id="12" dur="20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5025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199" y="-365756"/>
            <a:ext cx="7248071" cy="1083305"/>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zh-CN" altLang="en-US"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647578" cy="619478"/>
            <a:chOff x="178632" y="159728"/>
            <a:chExt cx="647578"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 name="标题占位符 1">
            <a:extLst>
              <a:ext uri="{FF2B5EF4-FFF2-40B4-BE49-F238E27FC236}">
                <a16:creationId xmlns:a16="http://schemas.microsoft.com/office/drawing/2014/main" id="{C5AD8706-A698-576F-BF06-8137CA590527}"/>
              </a:ext>
            </a:extLst>
          </p:cNvPr>
          <p:cNvSpPr txBox="1"/>
          <p:nvPr/>
        </p:nvSpPr>
        <p:spPr>
          <a:xfrm>
            <a:off x="965198" y="23106"/>
            <a:ext cx="7488991" cy="708508"/>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rPr>
              <a:t>U-Net</a:t>
            </a:r>
            <a:endParaRPr kumimoji="0" lang="zh-CN" altLang="en-US"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endParaRPr>
          </a:p>
        </p:txBody>
      </p:sp>
      <p:pic>
        <p:nvPicPr>
          <p:cNvPr id="3" name="图片 2">
            <a:extLst>
              <a:ext uri="{FF2B5EF4-FFF2-40B4-BE49-F238E27FC236}">
                <a16:creationId xmlns:a16="http://schemas.microsoft.com/office/drawing/2014/main" id="{6179FFB5-3CF0-C5FB-0392-BE20E39FAAEF}"/>
              </a:ext>
            </a:extLst>
          </p:cNvPr>
          <p:cNvPicPr>
            <a:picLocks noChangeAspect="1"/>
          </p:cNvPicPr>
          <p:nvPr/>
        </p:nvPicPr>
        <p:blipFill>
          <a:blip r:embed="rId3"/>
          <a:stretch>
            <a:fillRect/>
          </a:stretch>
        </p:blipFill>
        <p:spPr>
          <a:xfrm>
            <a:off x="0" y="779206"/>
            <a:ext cx="8672419" cy="5780008"/>
          </a:xfrm>
          <a:prstGeom prst="rect">
            <a:avLst/>
          </a:prstGeom>
        </p:spPr>
      </p:pic>
      <p:pic>
        <p:nvPicPr>
          <p:cNvPr id="4" name="图片 3">
            <a:extLst>
              <a:ext uri="{FF2B5EF4-FFF2-40B4-BE49-F238E27FC236}">
                <a16:creationId xmlns:a16="http://schemas.microsoft.com/office/drawing/2014/main" id="{4940E082-7919-8894-28D5-D6A7C8921F90}"/>
              </a:ext>
            </a:extLst>
          </p:cNvPr>
          <p:cNvPicPr>
            <a:picLocks noChangeAspect="1"/>
          </p:cNvPicPr>
          <p:nvPr/>
        </p:nvPicPr>
        <p:blipFill>
          <a:blip r:embed="rId4"/>
          <a:stretch>
            <a:fillRect/>
          </a:stretch>
        </p:blipFill>
        <p:spPr>
          <a:xfrm>
            <a:off x="7440248" y="2808118"/>
            <a:ext cx="4509476" cy="2084815"/>
          </a:xfrm>
          <a:prstGeom prst="rect">
            <a:avLst/>
          </a:prstGeom>
        </p:spPr>
      </p:pic>
      <p:sp>
        <p:nvSpPr>
          <p:cNvPr id="7" name="文本框 6">
            <a:extLst>
              <a:ext uri="{FF2B5EF4-FFF2-40B4-BE49-F238E27FC236}">
                <a16:creationId xmlns:a16="http://schemas.microsoft.com/office/drawing/2014/main" id="{C510F06E-3D8B-71B1-779A-EE3BA89B7698}"/>
              </a:ext>
            </a:extLst>
          </p:cNvPr>
          <p:cNvSpPr txBox="1"/>
          <p:nvPr/>
        </p:nvSpPr>
        <p:spPr>
          <a:xfrm>
            <a:off x="8086724" y="6214317"/>
            <a:ext cx="4219575"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DOI: 10.1007/978-3-319-24574-4_28</a:t>
            </a:r>
          </a:p>
        </p:txBody>
      </p:sp>
    </p:spTree>
    <p:extLst>
      <p:ext uri="{BB962C8B-B14F-4D97-AF65-F5344CB8AC3E}">
        <p14:creationId xmlns:p14="http://schemas.microsoft.com/office/powerpoint/2010/main" val="196316785"/>
      </p:ext>
    </p:extLst>
  </p:cSld>
  <p:clrMapOvr>
    <a:masterClrMapping/>
  </p:clrMapOvr>
  <p:transition spd="slow" advTm="3000">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5025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199" y="-365756"/>
            <a:ext cx="7248071" cy="1083305"/>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zh-CN" altLang="en-US"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647578" cy="619478"/>
            <a:chOff x="178632" y="159728"/>
            <a:chExt cx="647578"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 name="标题占位符 1">
            <a:extLst>
              <a:ext uri="{FF2B5EF4-FFF2-40B4-BE49-F238E27FC236}">
                <a16:creationId xmlns:a16="http://schemas.microsoft.com/office/drawing/2014/main" id="{C5AD8706-A698-576F-BF06-8137CA590527}"/>
              </a:ext>
            </a:extLst>
          </p:cNvPr>
          <p:cNvSpPr txBox="1"/>
          <p:nvPr/>
        </p:nvSpPr>
        <p:spPr>
          <a:xfrm>
            <a:off x="965198" y="23106"/>
            <a:ext cx="7488991" cy="708508"/>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rPr>
              <a:t>U-Net</a:t>
            </a:r>
            <a:endParaRPr kumimoji="0" lang="zh-CN" altLang="en-US"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endParaRPr>
          </a:p>
        </p:txBody>
      </p:sp>
      <p:pic>
        <p:nvPicPr>
          <p:cNvPr id="3" name="图片 2">
            <a:extLst>
              <a:ext uri="{FF2B5EF4-FFF2-40B4-BE49-F238E27FC236}">
                <a16:creationId xmlns:a16="http://schemas.microsoft.com/office/drawing/2014/main" id="{5C8B4120-6512-86FE-36CC-3C75CFE315CB}"/>
              </a:ext>
            </a:extLst>
          </p:cNvPr>
          <p:cNvPicPr>
            <a:picLocks noChangeAspect="1"/>
          </p:cNvPicPr>
          <p:nvPr/>
        </p:nvPicPr>
        <p:blipFill>
          <a:blip r:embed="rId3"/>
          <a:stretch>
            <a:fillRect/>
          </a:stretch>
        </p:blipFill>
        <p:spPr>
          <a:xfrm>
            <a:off x="203760" y="792855"/>
            <a:ext cx="7692926" cy="5606609"/>
          </a:xfrm>
          <a:prstGeom prst="rect">
            <a:avLst/>
          </a:prstGeom>
        </p:spPr>
      </p:pic>
      <p:pic>
        <p:nvPicPr>
          <p:cNvPr id="4" name="图片 3">
            <a:extLst>
              <a:ext uri="{FF2B5EF4-FFF2-40B4-BE49-F238E27FC236}">
                <a16:creationId xmlns:a16="http://schemas.microsoft.com/office/drawing/2014/main" id="{99AA68F4-5791-CC1F-BE88-D03DCB240A7F}"/>
              </a:ext>
            </a:extLst>
          </p:cNvPr>
          <p:cNvPicPr>
            <a:picLocks noChangeAspect="1"/>
          </p:cNvPicPr>
          <p:nvPr/>
        </p:nvPicPr>
        <p:blipFill>
          <a:blip r:embed="rId4"/>
          <a:stretch>
            <a:fillRect/>
          </a:stretch>
        </p:blipFill>
        <p:spPr>
          <a:xfrm>
            <a:off x="7369908" y="2898331"/>
            <a:ext cx="4822092" cy="2135309"/>
          </a:xfrm>
          <a:prstGeom prst="rect">
            <a:avLst/>
          </a:prstGeom>
        </p:spPr>
      </p:pic>
      <p:sp>
        <p:nvSpPr>
          <p:cNvPr id="9" name="文本框 8">
            <a:extLst>
              <a:ext uri="{FF2B5EF4-FFF2-40B4-BE49-F238E27FC236}">
                <a16:creationId xmlns:a16="http://schemas.microsoft.com/office/drawing/2014/main" id="{E7761B06-A3D8-AF9E-FFFD-BB15D57D1D57}"/>
              </a:ext>
            </a:extLst>
          </p:cNvPr>
          <p:cNvSpPr txBox="1"/>
          <p:nvPr/>
        </p:nvSpPr>
        <p:spPr>
          <a:xfrm>
            <a:off x="7720622" y="6228447"/>
            <a:ext cx="4478216" cy="369332"/>
          </a:xfrm>
          <a:prstGeom prst="rect">
            <a:avLst/>
          </a:prstGeom>
          <a:noFill/>
        </p:spPr>
        <p:txBody>
          <a:bodyPr wrap="square">
            <a:spAutoFit/>
          </a:bodyPr>
          <a:lstStyle/>
          <a:p>
            <a:r>
              <a:rPr lang="en-US" altLang="zh-CN" b="0" i="0" u="none" strike="noStrike" dirty="0">
                <a:solidFill>
                  <a:srgbClr val="0272B1"/>
                </a:solidFill>
                <a:effectLst/>
                <a:latin typeface="ElsevierSans"/>
                <a:hlinkClick r:id="rId5" tooltip="Persistent link using digital object identifier"/>
              </a:rPr>
              <a:t>https://doi.org/10.1016/j.prime.2023.100244</a:t>
            </a:r>
            <a:endParaRPr lang="zh-CN" altLang="en-US" dirty="0"/>
          </a:p>
        </p:txBody>
      </p:sp>
    </p:spTree>
    <p:extLst>
      <p:ext uri="{BB962C8B-B14F-4D97-AF65-F5344CB8AC3E}">
        <p14:creationId xmlns:p14="http://schemas.microsoft.com/office/powerpoint/2010/main" val="1559877322"/>
      </p:ext>
    </p:extLst>
  </p:cSld>
  <p:clrMapOvr>
    <a:masterClrMapping/>
  </p:clrMapOvr>
  <p:transition spd="slow" advTm="3000">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5025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199" y="-365756"/>
            <a:ext cx="7248071" cy="1083305"/>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zh-CN" altLang="en-US"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647578" cy="619478"/>
            <a:chOff x="178632" y="159728"/>
            <a:chExt cx="647578"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 name="标题占位符 1">
            <a:extLst>
              <a:ext uri="{FF2B5EF4-FFF2-40B4-BE49-F238E27FC236}">
                <a16:creationId xmlns:a16="http://schemas.microsoft.com/office/drawing/2014/main" id="{C5AD8706-A698-576F-BF06-8137CA590527}"/>
              </a:ext>
            </a:extLst>
          </p:cNvPr>
          <p:cNvSpPr txBox="1"/>
          <p:nvPr/>
        </p:nvSpPr>
        <p:spPr>
          <a:xfrm>
            <a:off x="965198" y="23106"/>
            <a:ext cx="7488991" cy="708508"/>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rPr>
              <a:t>U-Net</a:t>
            </a:r>
            <a:endParaRPr kumimoji="0" lang="zh-CN" altLang="en-US"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endParaRPr>
          </a:p>
        </p:txBody>
      </p:sp>
      <p:pic>
        <p:nvPicPr>
          <p:cNvPr id="2" name="图片 1">
            <a:extLst>
              <a:ext uri="{FF2B5EF4-FFF2-40B4-BE49-F238E27FC236}">
                <a16:creationId xmlns:a16="http://schemas.microsoft.com/office/drawing/2014/main" id="{DB21C11D-42F2-190D-46C9-EDB85A52D970}"/>
              </a:ext>
            </a:extLst>
          </p:cNvPr>
          <p:cNvPicPr>
            <a:picLocks noChangeAspect="1"/>
          </p:cNvPicPr>
          <p:nvPr/>
        </p:nvPicPr>
        <p:blipFill>
          <a:blip r:embed="rId3"/>
          <a:stretch>
            <a:fillRect/>
          </a:stretch>
        </p:blipFill>
        <p:spPr>
          <a:xfrm>
            <a:off x="1351237" y="1159674"/>
            <a:ext cx="9489526" cy="4935495"/>
          </a:xfrm>
          <a:prstGeom prst="rect">
            <a:avLst/>
          </a:prstGeom>
        </p:spPr>
      </p:pic>
      <p:sp>
        <p:nvSpPr>
          <p:cNvPr id="5" name="文本框 4">
            <a:extLst>
              <a:ext uri="{FF2B5EF4-FFF2-40B4-BE49-F238E27FC236}">
                <a16:creationId xmlns:a16="http://schemas.microsoft.com/office/drawing/2014/main" id="{E63E5AFB-5A5B-38F6-1C40-2663F30A09B6}"/>
              </a:ext>
            </a:extLst>
          </p:cNvPr>
          <p:cNvSpPr txBox="1"/>
          <p:nvPr/>
        </p:nvSpPr>
        <p:spPr>
          <a:xfrm>
            <a:off x="8675077" y="6237883"/>
            <a:ext cx="3516923" cy="338554"/>
          </a:xfrm>
          <a:prstGeom prst="rect">
            <a:avLst/>
          </a:prstGeom>
          <a:noFill/>
        </p:spPr>
        <p:txBody>
          <a:bodyPr wrap="square">
            <a:spAutoFit/>
          </a:bodyPr>
          <a:lstStyle/>
          <a:p>
            <a:r>
              <a:rPr lang="en-US" altLang="zh-CN" sz="1600" b="0" i="0" dirty="0" err="1">
                <a:solidFill>
                  <a:srgbClr val="333333"/>
                </a:solidFill>
                <a:effectLst/>
                <a:latin typeface="HelveticaNeue Regular"/>
              </a:rPr>
              <a:t>doi</a:t>
            </a:r>
            <a:r>
              <a:rPr lang="en-US" altLang="zh-CN" sz="1600" b="0" i="0" dirty="0">
                <a:solidFill>
                  <a:srgbClr val="333333"/>
                </a:solidFill>
                <a:effectLst/>
                <a:latin typeface="HelveticaNeue Regular"/>
              </a:rPr>
              <a:t>: 10.1109/ACCESS.2020.3030112.</a:t>
            </a:r>
          </a:p>
        </p:txBody>
      </p:sp>
    </p:spTree>
    <p:extLst>
      <p:ext uri="{BB962C8B-B14F-4D97-AF65-F5344CB8AC3E}">
        <p14:creationId xmlns:p14="http://schemas.microsoft.com/office/powerpoint/2010/main" val="3112007490"/>
      </p:ext>
    </p:extLst>
  </p:cSld>
  <p:clrMapOvr>
    <a:masterClrMapping/>
  </p:clrMapOvr>
  <p:transition spd="slow" advTm="3000">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5025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199" y="-365756"/>
            <a:ext cx="7248071" cy="1083305"/>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zh-CN" altLang="en-US"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647578" cy="619478"/>
            <a:chOff x="178632" y="159728"/>
            <a:chExt cx="647578"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 name="标题占位符 1">
            <a:extLst>
              <a:ext uri="{FF2B5EF4-FFF2-40B4-BE49-F238E27FC236}">
                <a16:creationId xmlns:a16="http://schemas.microsoft.com/office/drawing/2014/main" id="{C5AD8706-A698-576F-BF06-8137CA590527}"/>
              </a:ext>
            </a:extLst>
          </p:cNvPr>
          <p:cNvSpPr txBox="1"/>
          <p:nvPr/>
        </p:nvSpPr>
        <p:spPr>
          <a:xfrm>
            <a:off x="965198" y="23106"/>
            <a:ext cx="7488991" cy="708508"/>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rPr>
              <a:t>U-Net++</a:t>
            </a:r>
            <a:endParaRPr kumimoji="0" lang="zh-CN" altLang="en-US"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endParaRPr>
          </a:p>
        </p:txBody>
      </p:sp>
      <p:pic>
        <p:nvPicPr>
          <p:cNvPr id="3" name="图片 2">
            <a:extLst>
              <a:ext uri="{FF2B5EF4-FFF2-40B4-BE49-F238E27FC236}">
                <a16:creationId xmlns:a16="http://schemas.microsoft.com/office/drawing/2014/main" id="{EDAC65D6-0A55-2D65-CEFD-62841B66A4EB}"/>
              </a:ext>
            </a:extLst>
          </p:cNvPr>
          <p:cNvPicPr>
            <a:picLocks noChangeAspect="1"/>
          </p:cNvPicPr>
          <p:nvPr/>
        </p:nvPicPr>
        <p:blipFill rotWithShape="1">
          <a:blip r:embed="rId3"/>
          <a:srcRect r="36266"/>
          <a:stretch/>
        </p:blipFill>
        <p:spPr>
          <a:xfrm>
            <a:off x="2694306" y="854139"/>
            <a:ext cx="5759883" cy="5607393"/>
          </a:xfrm>
          <a:prstGeom prst="rect">
            <a:avLst/>
          </a:prstGeom>
        </p:spPr>
      </p:pic>
      <p:graphicFrame>
        <p:nvGraphicFramePr>
          <p:cNvPr id="5" name="表格 4">
            <a:extLst>
              <a:ext uri="{FF2B5EF4-FFF2-40B4-BE49-F238E27FC236}">
                <a16:creationId xmlns:a16="http://schemas.microsoft.com/office/drawing/2014/main" id="{6E20E104-290B-3A03-3277-0B437A790228}"/>
              </a:ext>
            </a:extLst>
          </p:cNvPr>
          <p:cNvGraphicFramePr>
            <a:graphicFrameLocks noGrp="1"/>
          </p:cNvGraphicFramePr>
          <p:nvPr>
            <p:extLst>
              <p:ext uri="{D42A27DB-BD31-4B8C-83A1-F6EECF244321}">
                <p14:modId xmlns:p14="http://schemas.microsoft.com/office/powerpoint/2010/main" val="1065376821"/>
              </p:ext>
            </p:extLst>
          </p:nvPr>
        </p:nvGraphicFramePr>
        <p:xfrm>
          <a:off x="8719089" y="6189795"/>
          <a:ext cx="3472911" cy="365760"/>
        </p:xfrm>
        <a:graphic>
          <a:graphicData uri="http://schemas.openxmlformats.org/drawingml/2006/table">
            <a:tbl>
              <a:tblPr/>
              <a:tblGrid>
                <a:gridCol w="178753">
                  <a:extLst>
                    <a:ext uri="{9D8B030D-6E8A-4147-A177-3AD203B41FA5}">
                      <a16:colId xmlns:a16="http://schemas.microsoft.com/office/drawing/2014/main" val="2743596064"/>
                    </a:ext>
                  </a:extLst>
                </a:gridCol>
                <a:gridCol w="3294158">
                  <a:extLst>
                    <a:ext uri="{9D8B030D-6E8A-4147-A177-3AD203B41FA5}">
                      <a16:colId xmlns:a16="http://schemas.microsoft.com/office/drawing/2014/main" val="2562562789"/>
                    </a:ext>
                  </a:extLst>
                </a:gridCol>
              </a:tblGrid>
              <a:tr h="0">
                <a:tc>
                  <a:txBody>
                    <a:bodyPr/>
                    <a:lstStyle/>
                    <a:p>
                      <a:pPr fontAlgn="t"/>
                      <a:r>
                        <a:rPr lang="zh-CN" altLang="en-US" b="0">
                          <a:effectLst/>
                        </a:rPr>
                        <a:t> </a:t>
                      </a:r>
                    </a:p>
                  </a:txBody>
                  <a:tcPr marR="61913">
                    <a:lnL>
                      <a:noFill/>
                    </a:lnL>
                    <a:lnR>
                      <a:noFill/>
                    </a:lnR>
                    <a:lnT>
                      <a:noFill/>
                    </a:lnT>
                    <a:lnB>
                      <a:noFill/>
                    </a:lnB>
                    <a:solidFill>
                      <a:srgbClr val="FFFFFF"/>
                    </a:solidFill>
                  </a:tcPr>
                </a:tc>
                <a:tc>
                  <a:txBody>
                    <a:bodyPr/>
                    <a:lstStyle/>
                    <a:p>
                      <a:pPr fontAlgn="t"/>
                      <a:r>
                        <a:rPr lang="en-US" b="0" u="none" strike="noStrike" dirty="0">
                          <a:effectLst/>
                          <a:hlinkClick r:id="rId4"/>
                        </a:rPr>
                        <a:t>https://doi.org/10.48550/arXiv.</a:t>
                      </a:r>
                      <a:endParaRPr lang="en-US" dirty="0">
                        <a:effectLst/>
                      </a:endParaRPr>
                    </a:p>
                  </a:txBody>
                  <a:tcPr marR="61913">
                    <a:lnL>
                      <a:noFill/>
                    </a:lnL>
                    <a:lnR>
                      <a:noFill/>
                    </a:lnR>
                    <a:lnT>
                      <a:noFill/>
                    </a:lnT>
                    <a:lnB>
                      <a:noFill/>
                    </a:lnB>
                    <a:solidFill>
                      <a:srgbClr val="FFFFFF"/>
                    </a:solidFill>
                  </a:tcPr>
                </a:tc>
                <a:extLst>
                  <a:ext uri="{0D108BD9-81ED-4DB2-BD59-A6C34878D82A}">
                    <a16:rowId xmlns:a16="http://schemas.microsoft.com/office/drawing/2014/main" val="3865966904"/>
                  </a:ext>
                </a:extLst>
              </a:tr>
            </a:tbl>
          </a:graphicData>
        </a:graphic>
      </p:graphicFrame>
    </p:spTree>
    <p:extLst>
      <p:ext uri="{BB962C8B-B14F-4D97-AF65-F5344CB8AC3E}">
        <p14:creationId xmlns:p14="http://schemas.microsoft.com/office/powerpoint/2010/main" val="3736604728"/>
      </p:ext>
    </p:extLst>
  </p:cSld>
  <p:clrMapOvr>
    <a:masterClrMapping/>
  </p:clrMapOvr>
  <p:transition spd="slow" advTm="3000">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5025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199" y="-365756"/>
            <a:ext cx="7248071" cy="1083305"/>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zh-CN" altLang="en-US"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647578" cy="619478"/>
            <a:chOff x="178632" y="159728"/>
            <a:chExt cx="647578"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 name="标题占位符 1">
            <a:extLst>
              <a:ext uri="{FF2B5EF4-FFF2-40B4-BE49-F238E27FC236}">
                <a16:creationId xmlns:a16="http://schemas.microsoft.com/office/drawing/2014/main" id="{C5AD8706-A698-576F-BF06-8137CA590527}"/>
              </a:ext>
            </a:extLst>
          </p:cNvPr>
          <p:cNvSpPr txBox="1"/>
          <p:nvPr/>
        </p:nvSpPr>
        <p:spPr>
          <a:xfrm>
            <a:off x="965198" y="23106"/>
            <a:ext cx="7488991" cy="708508"/>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rPr>
              <a:t>U-Net++</a:t>
            </a:r>
            <a:endParaRPr kumimoji="0" lang="zh-CN" altLang="en-US"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endParaRPr>
          </a:p>
        </p:txBody>
      </p:sp>
      <p:pic>
        <p:nvPicPr>
          <p:cNvPr id="3" name="图片 2">
            <a:extLst>
              <a:ext uri="{FF2B5EF4-FFF2-40B4-BE49-F238E27FC236}">
                <a16:creationId xmlns:a16="http://schemas.microsoft.com/office/drawing/2014/main" id="{44F8F66A-3E58-C570-20CD-0000E3A182B8}"/>
              </a:ext>
            </a:extLst>
          </p:cNvPr>
          <p:cNvPicPr>
            <a:picLocks noChangeAspect="1"/>
          </p:cNvPicPr>
          <p:nvPr/>
        </p:nvPicPr>
        <p:blipFill>
          <a:blip r:embed="rId3"/>
          <a:stretch>
            <a:fillRect/>
          </a:stretch>
        </p:blipFill>
        <p:spPr>
          <a:xfrm>
            <a:off x="660400" y="779205"/>
            <a:ext cx="3453445" cy="5758090"/>
          </a:xfrm>
          <a:prstGeom prst="rect">
            <a:avLst/>
          </a:prstGeom>
        </p:spPr>
      </p:pic>
      <p:grpSp>
        <p:nvGrpSpPr>
          <p:cNvPr id="14" name="组合 13">
            <a:extLst>
              <a:ext uri="{FF2B5EF4-FFF2-40B4-BE49-F238E27FC236}">
                <a16:creationId xmlns:a16="http://schemas.microsoft.com/office/drawing/2014/main" id="{C2997F8D-60BA-81EA-EBB1-B75FA75AB938}"/>
              </a:ext>
            </a:extLst>
          </p:cNvPr>
          <p:cNvGrpSpPr/>
          <p:nvPr/>
        </p:nvGrpSpPr>
        <p:grpSpPr>
          <a:xfrm>
            <a:off x="3934333" y="1800359"/>
            <a:ext cx="8287647" cy="3720356"/>
            <a:chOff x="3952933" y="1774862"/>
            <a:chExt cx="8287647" cy="3720356"/>
          </a:xfrm>
        </p:grpSpPr>
        <p:pic>
          <p:nvPicPr>
            <p:cNvPr id="4" name="图片 3">
              <a:extLst>
                <a:ext uri="{FF2B5EF4-FFF2-40B4-BE49-F238E27FC236}">
                  <a16:creationId xmlns:a16="http://schemas.microsoft.com/office/drawing/2014/main" id="{E6DBAAB1-207E-9631-FD5E-F9C18FC7F58F}"/>
                </a:ext>
              </a:extLst>
            </p:cNvPr>
            <p:cNvPicPr>
              <a:picLocks noChangeAspect="1"/>
            </p:cNvPicPr>
            <p:nvPr/>
          </p:nvPicPr>
          <p:blipFill>
            <a:blip r:embed="rId4"/>
            <a:stretch>
              <a:fillRect/>
            </a:stretch>
          </p:blipFill>
          <p:spPr>
            <a:xfrm>
              <a:off x="3952933" y="1774862"/>
              <a:ext cx="8239067" cy="3185857"/>
            </a:xfrm>
            <a:prstGeom prst="rect">
              <a:avLst/>
            </a:prstGeom>
          </p:spPr>
        </p:pic>
        <p:sp>
          <p:nvSpPr>
            <p:cNvPr id="5" name="椭圆 4">
              <a:extLst>
                <a:ext uri="{FF2B5EF4-FFF2-40B4-BE49-F238E27FC236}">
                  <a16:creationId xmlns:a16="http://schemas.microsoft.com/office/drawing/2014/main" id="{ED4F1561-0C25-ED50-5CC1-DAC64A88E87D}"/>
                </a:ext>
              </a:extLst>
            </p:cNvPr>
            <p:cNvSpPr/>
            <p:nvPr/>
          </p:nvSpPr>
          <p:spPr>
            <a:xfrm>
              <a:off x="4905375" y="3282066"/>
              <a:ext cx="1000125" cy="42862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94D8B226-61C8-6543-C749-A6B61792D551}"/>
                </a:ext>
              </a:extLst>
            </p:cNvPr>
            <p:cNvSpPr/>
            <p:nvPr/>
          </p:nvSpPr>
          <p:spPr>
            <a:xfrm>
              <a:off x="8982075" y="3109030"/>
              <a:ext cx="1000125" cy="42862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DEB66BF-06D9-485D-25E2-524CB2DBEF70}"/>
                </a:ext>
              </a:extLst>
            </p:cNvPr>
            <p:cNvSpPr/>
            <p:nvPr/>
          </p:nvSpPr>
          <p:spPr>
            <a:xfrm>
              <a:off x="10773730" y="2970457"/>
              <a:ext cx="1000125" cy="42862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81E0671C-C7ED-7C9A-7BAB-357E742E73C7}"/>
                </a:ext>
              </a:extLst>
            </p:cNvPr>
            <p:cNvSpPr txBox="1"/>
            <p:nvPr/>
          </p:nvSpPr>
          <p:spPr>
            <a:xfrm>
              <a:off x="4589234" y="5125886"/>
              <a:ext cx="1276350"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细胞核</a:t>
              </a:r>
            </a:p>
          </p:txBody>
        </p:sp>
        <p:sp>
          <p:nvSpPr>
            <p:cNvPr id="11" name="文本框 10">
              <a:extLst>
                <a:ext uri="{FF2B5EF4-FFF2-40B4-BE49-F238E27FC236}">
                  <a16:creationId xmlns:a16="http://schemas.microsoft.com/office/drawing/2014/main" id="{E98B5E4D-0D1F-FDE5-6E58-19B5B2960B3A}"/>
                </a:ext>
              </a:extLst>
            </p:cNvPr>
            <p:cNvSpPr txBox="1"/>
            <p:nvPr/>
          </p:nvSpPr>
          <p:spPr>
            <a:xfrm>
              <a:off x="6490791" y="5125886"/>
              <a:ext cx="1398177"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结肠息肉</a:t>
              </a:r>
            </a:p>
          </p:txBody>
        </p:sp>
        <p:sp>
          <p:nvSpPr>
            <p:cNvPr id="12" name="文本框 11">
              <a:extLst>
                <a:ext uri="{FF2B5EF4-FFF2-40B4-BE49-F238E27FC236}">
                  <a16:creationId xmlns:a16="http://schemas.microsoft.com/office/drawing/2014/main" id="{999990D1-91B1-341C-A154-845C08F9A879}"/>
                </a:ext>
              </a:extLst>
            </p:cNvPr>
            <p:cNvSpPr txBox="1"/>
            <p:nvPr/>
          </p:nvSpPr>
          <p:spPr>
            <a:xfrm>
              <a:off x="8514175" y="5125886"/>
              <a:ext cx="1398177"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肝脏</a:t>
              </a:r>
            </a:p>
          </p:txBody>
        </p:sp>
        <p:sp>
          <p:nvSpPr>
            <p:cNvPr id="13" name="文本框 12">
              <a:extLst>
                <a:ext uri="{FF2B5EF4-FFF2-40B4-BE49-F238E27FC236}">
                  <a16:creationId xmlns:a16="http://schemas.microsoft.com/office/drawing/2014/main" id="{04566E56-A863-5605-01FA-054F5A7AD2C4}"/>
                </a:ext>
              </a:extLst>
            </p:cNvPr>
            <p:cNvSpPr txBox="1"/>
            <p:nvPr/>
          </p:nvSpPr>
          <p:spPr>
            <a:xfrm>
              <a:off x="10537558" y="5125886"/>
              <a:ext cx="1703022"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(d)</a:t>
              </a:r>
              <a:r>
                <a:rPr lang="zh-CN" altLang="en-US" dirty="0">
                  <a:latin typeface="微软雅黑" panose="020B0503020204020204" pitchFamily="34" charset="-122"/>
                  <a:ea typeface="微软雅黑" panose="020B0503020204020204" pitchFamily="34" charset="-122"/>
                </a:rPr>
                <a:t>肺结节分割</a:t>
              </a:r>
            </a:p>
          </p:txBody>
        </p:sp>
      </p:grpSp>
      <p:graphicFrame>
        <p:nvGraphicFramePr>
          <p:cNvPr id="15" name="表格 14">
            <a:extLst>
              <a:ext uri="{FF2B5EF4-FFF2-40B4-BE49-F238E27FC236}">
                <a16:creationId xmlns:a16="http://schemas.microsoft.com/office/drawing/2014/main" id="{4EBC6B28-5ECB-CB0C-5926-FBF5BC64C84D}"/>
              </a:ext>
            </a:extLst>
          </p:cNvPr>
          <p:cNvGraphicFramePr>
            <a:graphicFrameLocks noGrp="1"/>
          </p:cNvGraphicFramePr>
          <p:nvPr>
            <p:extLst>
              <p:ext uri="{D42A27DB-BD31-4B8C-83A1-F6EECF244321}">
                <p14:modId xmlns:p14="http://schemas.microsoft.com/office/powerpoint/2010/main" val="3313896658"/>
              </p:ext>
            </p:extLst>
          </p:nvPr>
        </p:nvGraphicFramePr>
        <p:xfrm>
          <a:off x="8719089" y="6189795"/>
          <a:ext cx="3472911" cy="365760"/>
        </p:xfrm>
        <a:graphic>
          <a:graphicData uri="http://schemas.openxmlformats.org/drawingml/2006/table">
            <a:tbl>
              <a:tblPr/>
              <a:tblGrid>
                <a:gridCol w="178753">
                  <a:extLst>
                    <a:ext uri="{9D8B030D-6E8A-4147-A177-3AD203B41FA5}">
                      <a16:colId xmlns:a16="http://schemas.microsoft.com/office/drawing/2014/main" val="2743596064"/>
                    </a:ext>
                  </a:extLst>
                </a:gridCol>
                <a:gridCol w="3294158">
                  <a:extLst>
                    <a:ext uri="{9D8B030D-6E8A-4147-A177-3AD203B41FA5}">
                      <a16:colId xmlns:a16="http://schemas.microsoft.com/office/drawing/2014/main" val="2562562789"/>
                    </a:ext>
                  </a:extLst>
                </a:gridCol>
              </a:tblGrid>
              <a:tr h="0">
                <a:tc>
                  <a:txBody>
                    <a:bodyPr/>
                    <a:lstStyle/>
                    <a:p>
                      <a:pPr fontAlgn="t"/>
                      <a:r>
                        <a:rPr lang="zh-CN" altLang="en-US" b="0">
                          <a:effectLst/>
                        </a:rPr>
                        <a:t> </a:t>
                      </a:r>
                    </a:p>
                  </a:txBody>
                  <a:tcPr marR="61913">
                    <a:lnL>
                      <a:noFill/>
                    </a:lnL>
                    <a:lnR>
                      <a:noFill/>
                    </a:lnR>
                    <a:lnT>
                      <a:noFill/>
                    </a:lnT>
                    <a:lnB>
                      <a:noFill/>
                    </a:lnB>
                    <a:solidFill>
                      <a:srgbClr val="FFFFFF"/>
                    </a:solidFill>
                  </a:tcPr>
                </a:tc>
                <a:tc>
                  <a:txBody>
                    <a:bodyPr/>
                    <a:lstStyle/>
                    <a:p>
                      <a:pPr fontAlgn="t"/>
                      <a:r>
                        <a:rPr lang="en-US" b="0" u="none" strike="noStrike" dirty="0">
                          <a:effectLst/>
                          <a:hlinkClick r:id="rId5"/>
                        </a:rPr>
                        <a:t>https://doi.org/10.48550/arXiv.</a:t>
                      </a:r>
                      <a:endParaRPr lang="en-US" dirty="0">
                        <a:effectLst/>
                      </a:endParaRPr>
                    </a:p>
                  </a:txBody>
                  <a:tcPr marR="61913">
                    <a:lnL>
                      <a:noFill/>
                    </a:lnL>
                    <a:lnR>
                      <a:noFill/>
                    </a:lnR>
                    <a:lnT>
                      <a:noFill/>
                    </a:lnT>
                    <a:lnB>
                      <a:noFill/>
                    </a:lnB>
                    <a:solidFill>
                      <a:srgbClr val="FFFFFF"/>
                    </a:solidFill>
                  </a:tcPr>
                </a:tc>
                <a:extLst>
                  <a:ext uri="{0D108BD9-81ED-4DB2-BD59-A6C34878D82A}">
                    <a16:rowId xmlns:a16="http://schemas.microsoft.com/office/drawing/2014/main" val="3865966904"/>
                  </a:ext>
                </a:extLst>
              </a:tr>
            </a:tbl>
          </a:graphicData>
        </a:graphic>
      </p:graphicFrame>
    </p:spTree>
    <p:extLst>
      <p:ext uri="{BB962C8B-B14F-4D97-AF65-F5344CB8AC3E}">
        <p14:creationId xmlns:p14="http://schemas.microsoft.com/office/powerpoint/2010/main" val="920966734"/>
      </p:ext>
    </p:extLst>
  </p:cSld>
  <p:clrMapOvr>
    <a:masterClrMapping/>
  </p:clrMapOvr>
  <p:transition spd="slow" advTm="3000">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5025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199" y="-365756"/>
            <a:ext cx="7248071" cy="1083305"/>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zh-CN" altLang="en-US"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647578" cy="619478"/>
            <a:chOff x="178632" y="159728"/>
            <a:chExt cx="647578"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 name="标题占位符 1">
            <a:extLst>
              <a:ext uri="{FF2B5EF4-FFF2-40B4-BE49-F238E27FC236}">
                <a16:creationId xmlns:a16="http://schemas.microsoft.com/office/drawing/2014/main" id="{C5AD8706-A698-576F-BF06-8137CA590527}"/>
              </a:ext>
            </a:extLst>
          </p:cNvPr>
          <p:cNvSpPr txBox="1"/>
          <p:nvPr/>
        </p:nvSpPr>
        <p:spPr>
          <a:xfrm>
            <a:off x="965198" y="23106"/>
            <a:ext cx="7488991" cy="708508"/>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3600" b="1" i="0" u="none" strike="noStrike" kern="1200" cap="none" spc="0" normalizeH="0" baseline="0" noProof="0" dirty="0" err="1">
                <a:ln>
                  <a:noFill/>
                </a:ln>
                <a:solidFill>
                  <a:srgbClr val="1C6299"/>
                </a:solidFill>
                <a:effectLst/>
                <a:uLnTx/>
                <a:uFillTx/>
                <a:latin typeface="Arial" panose="020B0604020202020204"/>
                <a:ea typeface="微软雅黑" panose="020B0503020204020204" pitchFamily="34" charset="-122"/>
                <a:cs typeface="+mj-cs"/>
              </a:rPr>
              <a:t>SEUNet</a:t>
            </a:r>
            <a:r>
              <a:rPr kumimoji="0" lang="en-US" altLang="zh-CN"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rPr>
              <a:t>++</a:t>
            </a:r>
            <a:endParaRPr kumimoji="0" lang="zh-CN" altLang="en-US"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endParaRPr>
          </a:p>
        </p:txBody>
      </p:sp>
      <p:pic>
        <p:nvPicPr>
          <p:cNvPr id="4" name="图片 3">
            <a:extLst>
              <a:ext uri="{FF2B5EF4-FFF2-40B4-BE49-F238E27FC236}">
                <a16:creationId xmlns:a16="http://schemas.microsoft.com/office/drawing/2014/main" id="{DE009B7F-2D1A-9E09-63FC-C65DF94233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975" y="803824"/>
            <a:ext cx="8769350" cy="5712606"/>
          </a:xfrm>
          <a:prstGeom prst="rect">
            <a:avLst/>
          </a:prstGeom>
        </p:spPr>
      </p:pic>
      <p:sp>
        <p:nvSpPr>
          <p:cNvPr id="7" name="文本框 6">
            <a:extLst>
              <a:ext uri="{FF2B5EF4-FFF2-40B4-BE49-F238E27FC236}">
                <a16:creationId xmlns:a16="http://schemas.microsoft.com/office/drawing/2014/main" id="{9051D2C2-B461-7B10-978D-D6229A56E283}"/>
              </a:ext>
            </a:extLst>
          </p:cNvPr>
          <p:cNvSpPr txBox="1"/>
          <p:nvPr/>
        </p:nvSpPr>
        <p:spPr>
          <a:xfrm>
            <a:off x="-95250" y="6255007"/>
            <a:ext cx="4381500" cy="369332"/>
          </a:xfrm>
          <a:prstGeom prst="rect">
            <a:avLst/>
          </a:prstGeom>
          <a:noFill/>
        </p:spPr>
        <p:txBody>
          <a:bodyPr wrap="square">
            <a:spAutoFit/>
          </a:bodyPr>
          <a:lstStyle/>
          <a:p>
            <a:r>
              <a:rPr lang="en-US" altLang="zh-CN" b="0" i="0" u="none" strike="noStrike" dirty="0">
                <a:solidFill>
                  <a:srgbClr val="0272B1"/>
                </a:solidFill>
                <a:effectLst/>
                <a:latin typeface="ElsevierSans"/>
                <a:hlinkClick r:id="rId4" tooltip="使用数字对象标识符的持久链接"/>
              </a:rPr>
              <a:t>https://doi.org/10.1016/j.eswa.2022.118380</a:t>
            </a:r>
            <a:endParaRPr lang="zh-CN" altLang="en-US" dirty="0"/>
          </a:p>
        </p:txBody>
      </p:sp>
    </p:spTree>
    <p:extLst>
      <p:ext uri="{BB962C8B-B14F-4D97-AF65-F5344CB8AC3E}">
        <p14:creationId xmlns:p14="http://schemas.microsoft.com/office/powerpoint/2010/main" val="1480601665"/>
      </p:ext>
    </p:extLst>
  </p:cSld>
  <p:clrMapOvr>
    <a:masterClrMapping/>
  </p:clrMapOvr>
  <p:transition spd="slow" advTm="3000">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5025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199" y="-365756"/>
            <a:ext cx="7248071" cy="1083305"/>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zh-CN" altLang="en-US"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647578" cy="619478"/>
            <a:chOff x="178632" y="159728"/>
            <a:chExt cx="647578"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 name="标题占位符 1">
            <a:extLst>
              <a:ext uri="{FF2B5EF4-FFF2-40B4-BE49-F238E27FC236}">
                <a16:creationId xmlns:a16="http://schemas.microsoft.com/office/drawing/2014/main" id="{C5AD8706-A698-576F-BF06-8137CA590527}"/>
              </a:ext>
            </a:extLst>
          </p:cNvPr>
          <p:cNvSpPr txBox="1"/>
          <p:nvPr/>
        </p:nvSpPr>
        <p:spPr>
          <a:xfrm>
            <a:off x="965198" y="23106"/>
            <a:ext cx="7488991" cy="708508"/>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3600" b="1" i="0" u="none" strike="noStrike" kern="1200" cap="none" spc="0" normalizeH="0" baseline="0" noProof="0" dirty="0" err="1">
                <a:ln>
                  <a:noFill/>
                </a:ln>
                <a:solidFill>
                  <a:srgbClr val="1C6299"/>
                </a:solidFill>
                <a:effectLst/>
                <a:uLnTx/>
                <a:uFillTx/>
                <a:latin typeface="Arial" panose="020B0604020202020204"/>
                <a:ea typeface="微软雅黑" panose="020B0503020204020204" pitchFamily="34" charset="-122"/>
                <a:cs typeface="+mj-cs"/>
              </a:rPr>
              <a:t>SEUNet</a:t>
            </a:r>
            <a:r>
              <a:rPr kumimoji="0" lang="en-US" altLang="zh-CN"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rPr>
              <a:t>++</a:t>
            </a:r>
            <a:endParaRPr kumimoji="0" lang="zh-CN" altLang="en-US"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endParaRPr>
          </a:p>
        </p:txBody>
      </p:sp>
      <p:pic>
        <p:nvPicPr>
          <p:cNvPr id="4" name="图片 3">
            <a:extLst>
              <a:ext uri="{FF2B5EF4-FFF2-40B4-BE49-F238E27FC236}">
                <a16:creationId xmlns:a16="http://schemas.microsoft.com/office/drawing/2014/main" id="{5C6EDBEA-D850-630F-93EC-7FF44204E1FE}"/>
              </a:ext>
            </a:extLst>
          </p:cNvPr>
          <p:cNvPicPr>
            <a:picLocks noChangeAspect="1"/>
          </p:cNvPicPr>
          <p:nvPr/>
        </p:nvPicPr>
        <p:blipFill>
          <a:blip r:embed="rId3"/>
          <a:stretch>
            <a:fillRect/>
          </a:stretch>
        </p:blipFill>
        <p:spPr>
          <a:xfrm>
            <a:off x="3163534" y="779206"/>
            <a:ext cx="5852232" cy="2109223"/>
          </a:xfrm>
          <a:prstGeom prst="rect">
            <a:avLst/>
          </a:prstGeom>
        </p:spPr>
      </p:pic>
      <p:pic>
        <p:nvPicPr>
          <p:cNvPr id="5" name="图片 4">
            <a:extLst>
              <a:ext uri="{FF2B5EF4-FFF2-40B4-BE49-F238E27FC236}">
                <a16:creationId xmlns:a16="http://schemas.microsoft.com/office/drawing/2014/main" id="{74B2BC76-2BEB-B8A1-6B69-97FE26129276}"/>
              </a:ext>
            </a:extLst>
          </p:cNvPr>
          <p:cNvPicPr>
            <a:picLocks noChangeAspect="1"/>
          </p:cNvPicPr>
          <p:nvPr/>
        </p:nvPicPr>
        <p:blipFill>
          <a:blip r:embed="rId4"/>
          <a:stretch>
            <a:fillRect/>
          </a:stretch>
        </p:blipFill>
        <p:spPr>
          <a:xfrm>
            <a:off x="2144110" y="2814673"/>
            <a:ext cx="7897429" cy="3755327"/>
          </a:xfrm>
          <a:prstGeom prst="rect">
            <a:avLst/>
          </a:prstGeom>
        </p:spPr>
      </p:pic>
    </p:spTree>
    <p:extLst>
      <p:ext uri="{BB962C8B-B14F-4D97-AF65-F5344CB8AC3E}">
        <p14:creationId xmlns:p14="http://schemas.microsoft.com/office/powerpoint/2010/main" val="2813745591"/>
      </p:ext>
    </p:extLst>
  </p:cSld>
  <p:clrMapOvr>
    <a:masterClrMapping/>
  </p:clrMapOvr>
  <p:transition spd="slow" advTm="3000">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69" y="2546578"/>
            <a:ext cx="12191331" cy="1838567"/>
          </a:xfrm>
          <a:prstGeom prst="rect">
            <a:avLst/>
          </a:prstGeom>
          <a:solidFill>
            <a:srgbClr val="1C6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8" name="文本框 7"/>
          <p:cNvSpPr txBox="1"/>
          <p:nvPr/>
        </p:nvSpPr>
        <p:spPr>
          <a:xfrm>
            <a:off x="3703873" y="2705725"/>
            <a:ext cx="4784253" cy="1446550"/>
          </a:xfrm>
          <a:prstGeom prst="rect">
            <a:avLst/>
          </a:prstGeom>
          <a:noFill/>
        </p:spPr>
        <p:txBody>
          <a:bodyPr wrap="square" rtlCol="0">
            <a:spAutoFit/>
          </a:bodyPr>
          <a:lstStyle/>
          <a:p>
            <a:pPr algn="ctr" eaLnBrk="1" hangingPunct="1">
              <a:defRPr/>
            </a:pPr>
            <a:r>
              <a:rPr lang="en-US" altLang="zh-CN" sz="8800" b="1" dirty="0">
                <a:solidFill>
                  <a:schemeClr val="bg1"/>
                </a:solidFill>
                <a:latin typeface="Times New Roman" panose="02020603050405020304" pitchFamily="18" charset="0"/>
                <a:cs typeface="Times New Roman" panose="02020603050405020304" pitchFamily="18" charset="0"/>
              </a:rPr>
              <a:t>Thanks</a:t>
            </a:r>
            <a:endParaRPr lang="zh-CN" altLang="en-US" sz="8800" b="1" dirty="0">
              <a:solidFill>
                <a:schemeClr val="bg1"/>
              </a:solidFill>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3BF09808-6034-24AD-26B9-01103E6AC5A6}"/>
              </a:ext>
            </a:extLst>
          </p:cNvPr>
          <p:cNvSpPr txBox="1"/>
          <p:nvPr/>
        </p:nvSpPr>
        <p:spPr>
          <a:xfrm>
            <a:off x="4175915" y="5332578"/>
            <a:ext cx="3838832" cy="1135054"/>
          </a:xfrm>
          <a:prstGeom prst="rect">
            <a:avLst/>
          </a:prstGeom>
          <a:noFill/>
        </p:spPr>
        <p:txBody>
          <a:bodyPr wrap="square" rtlCol="0">
            <a:spAutoFit/>
          </a:bodyPr>
          <a:lstStyle/>
          <a:p>
            <a:pPr algn="ctr">
              <a:lnSpc>
                <a:spcPct val="150000"/>
              </a:lnSpc>
            </a:pPr>
            <a:r>
              <a:rPr lang="zh-CN" altLang="en-US" sz="2400" b="1" dirty="0">
                <a:solidFill>
                  <a:srgbClr val="1C6299"/>
                </a:solidFill>
                <a:latin typeface="微软雅黑" panose="020B0503020204020204" pitchFamily="34" charset="-122"/>
                <a:ea typeface="微软雅黑" panose="020B0503020204020204" pitchFamily="34" charset="-122"/>
              </a:rPr>
              <a:t>分享人：徐大川</a:t>
            </a:r>
            <a:endParaRPr lang="en-US" altLang="zh-CN" sz="2400" b="1" dirty="0">
              <a:solidFill>
                <a:srgbClr val="1C6299"/>
              </a:solidFill>
              <a:latin typeface="微软雅黑" panose="020B0503020204020204" pitchFamily="34" charset="-122"/>
              <a:ea typeface="微软雅黑" panose="020B0503020204020204" pitchFamily="34" charset="-122"/>
            </a:endParaRPr>
          </a:p>
          <a:p>
            <a:pPr algn="ctr">
              <a:lnSpc>
                <a:spcPct val="150000"/>
              </a:lnSpc>
            </a:pPr>
            <a:fld id="{017F0A84-7904-408D-BA0B-16CB929FBB11}" type="datetime1">
              <a:rPr lang="zh-CN" altLang="en-US" sz="2400" b="1" smtClean="0">
                <a:solidFill>
                  <a:srgbClr val="1C6299"/>
                </a:solidFill>
                <a:latin typeface="微软雅黑" panose="020B0503020204020204" pitchFamily="34" charset="-122"/>
                <a:ea typeface="微软雅黑" panose="020B0503020204020204" pitchFamily="34" charset="-122"/>
              </a:rPr>
              <a:t>2023/12/28</a:t>
            </a:fld>
            <a:endParaRPr lang="en-US" altLang="zh-CN" sz="2400" b="1" dirty="0">
              <a:solidFill>
                <a:srgbClr val="1C629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8719292"/>
      </p:ext>
    </p:extLst>
  </p:cSld>
  <p:clrMapOvr>
    <a:masterClrMapping/>
  </p:clrMapOvr>
  <p:transition spd="slow" advTm="3000">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形 10"/>
          <p:cNvPicPr>
            <a:picLocks noChangeAspect="1"/>
          </p:cNvPicPr>
          <p:nvPr/>
        </p:nvPicPr>
        <p:blipFill>
          <a:blip r:embed="rId3"/>
          <a:stretch>
            <a:fillRect/>
          </a:stretch>
        </p:blipFill>
        <p:spPr>
          <a:xfrm>
            <a:off x="10261601" y="174280"/>
            <a:ext cx="1257299" cy="396000"/>
          </a:xfrm>
          <a:prstGeom prst="rect">
            <a:avLst/>
          </a:prstGeom>
        </p:spPr>
      </p:pic>
      <p:sp>
        <p:nvSpPr>
          <p:cNvPr id="17" name="文本框 16"/>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18" name="矩形 17"/>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cxnSp>
        <p:nvCxnSpPr>
          <p:cNvPr id="2" name="直接连接符 1">
            <a:extLst>
              <a:ext uri="{FF2B5EF4-FFF2-40B4-BE49-F238E27FC236}">
                <a16:creationId xmlns:a16="http://schemas.microsoft.com/office/drawing/2014/main" id="{84DD3E03-D20D-4ECE-D7B4-63C6B8BC658A}"/>
              </a:ext>
            </a:extLst>
          </p:cNvPr>
          <p:cNvCxnSpPr/>
          <p:nvPr/>
        </p:nvCxnSpPr>
        <p:spPr>
          <a:xfrm>
            <a:off x="660400" y="750253"/>
            <a:ext cx="10858500" cy="0"/>
          </a:xfrm>
          <a:prstGeom prst="line">
            <a:avLst/>
          </a:prstGeom>
          <a:noFill/>
          <a:ln w="22225" cap="flat" cmpd="sng" algn="ctr">
            <a:solidFill>
              <a:srgbClr val="1C6299"/>
            </a:solidFill>
            <a:prstDash val="solid"/>
            <a:miter lim="800000"/>
          </a:ln>
          <a:effectLst/>
        </p:spPr>
      </p:cxnSp>
      <p:grpSp>
        <p:nvGrpSpPr>
          <p:cNvPr id="4" name="组合 3">
            <a:extLst>
              <a:ext uri="{FF2B5EF4-FFF2-40B4-BE49-F238E27FC236}">
                <a16:creationId xmlns:a16="http://schemas.microsoft.com/office/drawing/2014/main" id="{E8CDCDB8-942D-E4DE-DC1D-8B067C0F30C3}"/>
              </a:ext>
            </a:extLst>
          </p:cNvPr>
          <p:cNvGrpSpPr/>
          <p:nvPr/>
        </p:nvGrpSpPr>
        <p:grpSpPr>
          <a:xfrm>
            <a:off x="203760" y="159728"/>
            <a:ext cx="647578" cy="619478"/>
            <a:chOff x="178632" y="159728"/>
            <a:chExt cx="647578" cy="619478"/>
          </a:xfrm>
        </p:grpSpPr>
        <p:sp>
          <p:nvSpPr>
            <p:cNvPr id="5" name="椭圆 4">
              <a:extLst>
                <a:ext uri="{FF2B5EF4-FFF2-40B4-BE49-F238E27FC236}">
                  <a16:creationId xmlns:a16="http://schemas.microsoft.com/office/drawing/2014/main" id="{D64E92E0-D153-874B-257E-95A0C394CE37}"/>
                </a:ext>
              </a:extLst>
            </p:cNvPr>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椭圆 6">
              <a:extLst>
                <a:ext uri="{FF2B5EF4-FFF2-40B4-BE49-F238E27FC236}">
                  <a16:creationId xmlns:a16="http://schemas.microsoft.com/office/drawing/2014/main" id="{9641BD94-9D54-A302-2B3B-90F6FD58E7D8}"/>
                </a:ext>
              </a:extLst>
            </p:cNvPr>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8" name="标题占位符 1">
            <a:extLst>
              <a:ext uri="{FF2B5EF4-FFF2-40B4-BE49-F238E27FC236}">
                <a16:creationId xmlns:a16="http://schemas.microsoft.com/office/drawing/2014/main" id="{1003C4BD-6471-FF22-BF61-70997B4A6B65}"/>
              </a:ext>
            </a:extLst>
          </p:cNvPr>
          <p:cNvSpPr txBox="1"/>
          <p:nvPr/>
        </p:nvSpPr>
        <p:spPr>
          <a:xfrm>
            <a:off x="965199" y="28130"/>
            <a:ext cx="3865068" cy="70348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rPr>
              <a:t>遥感</a:t>
            </a:r>
            <a:r>
              <a:rPr kumimoji="0" lang="en-US" altLang="zh-CN"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rPr>
              <a:t>AI</a:t>
            </a:r>
            <a:r>
              <a:rPr kumimoji="0" lang="zh-CN" altLang="en-US"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rPr>
              <a:t>讨论班</a:t>
            </a:r>
          </a:p>
        </p:txBody>
      </p:sp>
      <p:sp>
        <p:nvSpPr>
          <p:cNvPr id="12" name="平行四边形 11">
            <a:extLst>
              <a:ext uri="{FF2B5EF4-FFF2-40B4-BE49-F238E27FC236}">
                <a16:creationId xmlns:a16="http://schemas.microsoft.com/office/drawing/2014/main" id="{0E794C4D-E179-2631-F299-B73E54DBE4FF}"/>
              </a:ext>
            </a:extLst>
          </p:cNvPr>
          <p:cNvSpPr/>
          <p:nvPr/>
        </p:nvSpPr>
        <p:spPr>
          <a:xfrm>
            <a:off x="-902286" y="2788605"/>
            <a:ext cx="6528289" cy="1280789"/>
          </a:xfrm>
          <a:prstGeom prst="parallelogram">
            <a:avLst>
              <a:gd name="adj" fmla="val 69144"/>
            </a:avLst>
          </a:prstGeom>
          <a:solidFill>
            <a:srgbClr val="1C6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4000" b="1" dirty="0">
                <a:solidFill>
                  <a:schemeClr val="bg1"/>
                </a:solidFill>
                <a:latin typeface="微软雅黑" panose="020B0503020204020204" pitchFamily="34" charset="-122"/>
                <a:ea typeface="微软雅黑" panose="020B0503020204020204" pitchFamily="34" charset="-122"/>
              </a:rPr>
              <a:t>目录</a:t>
            </a:r>
            <a:r>
              <a:rPr lang="en-US" altLang="zh-CN" sz="4000" b="1" dirty="0">
                <a:solidFill>
                  <a:schemeClr val="bg1"/>
                </a:solidFill>
                <a:latin typeface="微软雅黑" panose="020B0503020204020204" pitchFamily="34" charset="-122"/>
                <a:ea typeface="微软雅黑" panose="020B0503020204020204" pitchFamily="34" charset="-122"/>
              </a:rPr>
              <a:t>|CONTENT</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13" name="平行四边形 12">
            <a:extLst>
              <a:ext uri="{FF2B5EF4-FFF2-40B4-BE49-F238E27FC236}">
                <a16:creationId xmlns:a16="http://schemas.microsoft.com/office/drawing/2014/main" id="{F632D2F5-FF5A-C609-C6CE-2183397A86EB}"/>
              </a:ext>
            </a:extLst>
          </p:cNvPr>
          <p:cNvSpPr/>
          <p:nvPr/>
        </p:nvSpPr>
        <p:spPr>
          <a:xfrm>
            <a:off x="8081089" y="1474643"/>
            <a:ext cx="4758612" cy="900000"/>
          </a:xfrm>
          <a:prstGeom prst="parallelogram">
            <a:avLst>
              <a:gd name="adj" fmla="val 69144"/>
            </a:avLst>
          </a:prstGeom>
          <a:solidFill>
            <a:srgbClr val="1C6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4000" b="1" dirty="0">
                <a:solidFill>
                  <a:schemeClr val="bg1"/>
                </a:solidFill>
                <a:latin typeface="微软雅黑" panose="020B0503020204020204" pitchFamily="34" charset="-122"/>
                <a:ea typeface="微软雅黑" panose="020B0503020204020204" pitchFamily="34" charset="-122"/>
              </a:rPr>
              <a:t>语义分割</a:t>
            </a:r>
          </a:p>
        </p:txBody>
      </p:sp>
      <p:sp>
        <p:nvSpPr>
          <p:cNvPr id="14" name="平行四边形 13">
            <a:extLst>
              <a:ext uri="{FF2B5EF4-FFF2-40B4-BE49-F238E27FC236}">
                <a16:creationId xmlns:a16="http://schemas.microsoft.com/office/drawing/2014/main" id="{5E8B1DD9-3D6B-18C0-3BFE-98151FF57EBC}"/>
              </a:ext>
            </a:extLst>
          </p:cNvPr>
          <p:cNvSpPr/>
          <p:nvPr/>
        </p:nvSpPr>
        <p:spPr>
          <a:xfrm>
            <a:off x="7389731" y="2565076"/>
            <a:ext cx="5611894" cy="900000"/>
          </a:xfrm>
          <a:prstGeom prst="parallelogram">
            <a:avLst>
              <a:gd name="adj" fmla="val 69144"/>
            </a:avLst>
          </a:prstGeom>
          <a:solidFill>
            <a:srgbClr val="1C6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anose="020B0503020204020204" pitchFamily="34" charset="-122"/>
                <a:ea typeface="微软雅黑" panose="020B0503020204020204" pitchFamily="34" charset="-122"/>
              </a:rPr>
              <a:t>FCN</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15" name="平行四边形 14">
            <a:extLst>
              <a:ext uri="{FF2B5EF4-FFF2-40B4-BE49-F238E27FC236}">
                <a16:creationId xmlns:a16="http://schemas.microsoft.com/office/drawing/2014/main" id="{90E5FB17-8C65-AC57-4B9B-D6C589C44B29}"/>
              </a:ext>
            </a:extLst>
          </p:cNvPr>
          <p:cNvSpPr/>
          <p:nvPr/>
        </p:nvSpPr>
        <p:spPr>
          <a:xfrm>
            <a:off x="6006776" y="4745942"/>
            <a:ext cx="6832925" cy="900000"/>
          </a:xfrm>
          <a:prstGeom prst="parallelogram">
            <a:avLst>
              <a:gd name="adj" fmla="val 69144"/>
            </a:avLst>
          </a:prstGeom>
          <a:solidFill>
            <a:srgbClr val="1C6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anose="020B0503020204020204" pitchFamily="34" charset="-122"/>
                <a:ea typeface="微软雅黑" panose="020B0503020204020204" pitchFamily="34" charset="-122"/>
              </a:rPr>
              <a:t>U-Net++</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16" name="平行四边形 15">
            <a:extLst>
              <a:ext uri="{FF2B5EF4-FFF2-40B4-BE49-F238E27FC236}">
                <a16:creationId xmlns:a16="http://schemas.microsoft.com/office/drawing/2014/main" id="{8974C529-8A11-94B8-757E-1AA1705C210A}"/>
              </a:ext>
            </a:extLst>
          </p:cNvPr>
          <p:cNvSpPr/>
          <p:nvPr/>
        </p:nvSpPr>
        <p:spPr>
          <a:xfrm>
            <a:off x="6661150" y="3655509"/>
            <a:ext cx="6178551" cy="900000"/>
          </a:xfrm>
          <a:prstGeom prst="parallelogram">
            <a:avLst>
              <a:gd name="adj" fmla="val 69144"/>
            </a:avLst>
          </a:prstGeom>
          <a:solidFill>
            <a:srgbClr val="1C6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bg1"/>
                </a:solidFill>
                <a:latin typeface="微软雅黑" panose="020B0503020204020204" pitchFamily="34" charset="-122"/>
                <a:ea typeface="微软雅黑" panose="020B0503020204020204" pitchFamily="34" charset="-122"/>
              </a:rPr>
              <a:t>U-Net</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03649534"/>
      </p:ext>
    </p:extLst>
  </p:cSld>
  <p:clrMapOvr>
    <a:masterClrMapping/>
  </p:clrMapOvr>
  <p:transition spd="slow" advTm="3000">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5025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199" y="-365756"/>
            <a:ext cx="7248071" cy="1083305"/>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zh-CN" altLang="en-US"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647578" cy="619478"/>
            <a:chOff x="178632" y="159728"/>
            <a:chExt cx="647578"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 name="标题占位符 1">
            <a:extLst>
              <a:ext uri="{FF2B5EF4-FFF2-40B4-BE49-F238E27FC236}">
                <a16:creationId xmlns:a16="http://schemas.microsoft.com/office/drawing/2014/main" id="{C5AD8706-A698-576F-BF06-8137CA590527}"/>
              </a:ext>
            </a:extLst>
          </p:cNvPr>
          <p:cNvSpPr txBox="1"/>
          <p:nvPr/>
        </p:nvSpPr>
        <p:spPr>
          <a:xfrm>
            <a:off x="965198" y="28130"/>
            <a:ext cx="7248071" cy="70348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3600" b="1" dirty="0">
                <a:solidFill>
                  <a:srgbClr val="1C6299"/>
                </a:solidFill>
                <a:latin typeface="Arial" panose="020B0604020202020204"/>
                <a:ea typeface="微软雅黑" panose="020B0503020204020204" pitchFamily="34" charset="-122"/>
              </a:rPr>
              <a:t>Semantic Segmentation</a:t>
            </a:r>
            <a:endParaRPr kumimoji="0" lang="zh-CN" altLang="en-US"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endParaRPr>
          </a:p>
        </p:txBody>
      </p:sp>
      <p:sp>
        <p:nvSpPr>
          <p:cNvPr id="3" name="文本框 2">
            <a:extLst>
              <a:ext uri="{FF2B5EF4-FFF2-40B4-BE49-F238E27FC236}">
                <a16:creationId xmlns:a16="http://schemas.microsoft.com/office/drawing/2014/main" id="{A433C52A-3A68-D636-D65D-D50DF2E4AF5B}"/>
              </a:ext>
            </a:extLst>
          </p:cNvPr>
          <p:cNvSpPr txBox="1"/>
          <p:nvPr/>
        </p:nvSpPr>
        <p:spPr>
          <a:xfrm>
            <a:off x="617338" y="1358680"/>
            <a:ext cx="6697863" cy="2530949"/>
          </a:xfrm>
          <a:prstGeom prst="rect">
            <a:avLst/>
          </a:prstGeom>
          <a:noFill/>
          <a:ln>
            <a:solidFill>
              <a:schemeClr val="tx1"/>
            </a:solidFill>
            <a:prstDash val="dash"/>
          </a:ln>
        </p:spPr>
        <p:txBody>
          <a:bodyPr wrap="square" rtlCol="0">
            <a:spAutoFit/>
          </a:bodyPr>
          <a:lstStyle/>
          <a:p>
            <a:pPr algn="ctr">
              <a:lnSpc>
                <a:spcPct val="150000"/>
              </a:lnSpc>
              <a:spcBef>
                <a:spcPts val="600"/>
              </a:spcBef>
              <a:spcAft>
                <a:spcPts val="600"/>
              </a:spcAft>
            </a:pPr>
            <a:r>
              <a:rPr lang="zh-CN" altLang="en-US" sz="2800" b="1" dirty="0">
                <a:solidFill>
                  <a:srgbClr val="1C6299"/>
                </a:solidFill>
                <a:latin typeface="微软雅黑" panose="020B0503020204020204" pitchFamily="34" charset="-122"/>
                <a:ea typeface="微软雅黑" panose="020B0503020204020204" pitchFamily="34" charset="-122"/>
                <a:cs typeface="Times New Roman" panose="02020603050405020304" pitchFamily="18" charset="0"/>
              </a:rPr>
              <a:t>常见的分割任务</a:t>
            </a:r>
            <a:endParaRPr lang="en-US" altLang="zh-CN" sz="2800" b="1" dirty="0">
              <a:solidFill>
                <a:srgbClr val="1C6299"/>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Bef>
                <a:spcPts val="600"/>
              </a:spcBef>
              <a:spcAft>
                <a:spcPts val="600"/>
              </a:spcAft>
            </a:pPr>
            <a:r>
              <a:rPr lang="zh-CN" altLang="en-US" sz="2000" b="1" i="0" dirty="0">
                <a:effectLst/>
                <a:latin typeface="微软雅黑" panose="020B0503020204020204" pitchFamily="34" charset="-122"/>
                <a:ea typeface="微软雅黑" panose="020B0503020204020204" pitchFamily="34" charset="-122"/>
                <a:cs typeface="Times New Roman" panose="02020603050405020304" pitchFamily="18" charset="0"/>
              </a:rPr>
              <a:t>语义分割</a:t>
            </a:r>
            <a:r>
              <a:rPr lang="en-US" altLang="zh-CN" sz="2000" b="1" i="0" dirty="0">
                <a:effectLst/>
                <a:latin typeface="微软雅黑" panose="020B0503020204020204" pitchFamily="34" charset="-122"/>
                <a:ea typeface="微软雅黑" panose="020B0503020204020204" pitchFamily="34" charset="-122"/>
                <a:cs typeface="Times New Roman" panose="02020603050405020304" pitchFamily="18" charset="0"/>
              </a:rPr>
              <a:t>(Semantic segmentation)      FCN</a:t>
            </a:r>
            <a:endParaRPr lang="en-US" altLang="zh-CN" sz="2000" b="1"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Bef>
                <a:spcPts val="600"/>
              </a:spcBef>
              <a:spcAft>
                <a:spcPts val="600"/>
              </a:spcAft>
            </a:pPr>
            <a:r>
              <a:rPr lang="zh-CN" altLang="en-US" sz="2000" b="1" i="0" dirty="0">
                <a:effectLst/>
                <a:latin typeface="微软雅黑" panose="020B0503020204020204" pitchFamily="34" charset="-122"/>
                <a:ea typeface="微软雅黑" panose="020B0503020204020204" pitchFamily="34" charset="-122"/>
                <a:cs typeface="Times New Roman" panose="02020603050405020304" pitchFamily="18" charset="0"/>
              </a:rPr>
              <a:t>实例分割</a:t>
            </a:r>
            <a:r>
              <a:rPr lang="en-US" altLang="zh-CN" sz="2000" b="1" i="0" dirty="0">
                <a:effectLst/>
                <a:latin typeface="微软雅黑" panose="020B0503020204020204" pitchFamily="34" charset="-122"/>
                <a:ea typeface="微软雅黑" panose="020B0503020204020204" pitchFamily="34" charset="-122"/>
                <a:cs typeface="Times New Roman" panose="02020603050405020304" pitchFamily="18" charset="0"/>
              </a:rPr>
              <a:t>(Instance segmentation)       Mask-R-CNN</a:t>
            </a:r>
          </a:p>
          <a:p>
            <a:pPr algn="just">
              <a:lnSpc>
                <a:spcPct val="150000"/>
              </a:lnSpc>
              <a:spcBef>
                <a:spcPts val="600"/>
              </a:spcBef>
              <a:spcAft>
                <a:spcPts val="600"/>
              </a:spcAft>
            </a:pPr>
            <a:r>
              <a:rPr lang="zh-CN" altLang="en-US" sz="2000" b="1" i="0" dirty="0">
                <a:effectLst/>
                <a:latin typeface="微软雅黑" panose="020B0503020204020204" pitchFamily="34" charset="-122"/>
                <a:ea typeface="微软雅黑" panose="020B0503020204020204" pitchFamily="34" charset="-122"/>
                <a:cs typeface="Times New Roman" panose="02020603050405020304" pitchFamily="18" charset="0"/>
              </a:rPr>
              <a:t>全景分割</a:t>
            </a:r>
            <a:r>
              <a:rPr lang="en-US" altLang="zh-CN" sz="2000" b="1" i="0" dirty="0">
                <a:effectLst/>
                <a:latin typeface="微软雅黑" panose="020B0503020204020204" pitchFamily="34" charset="-122"/>
                <a:ea typeface="微软雅黑" panose="020B0503020204020204" pitchFamily="34" charset="-122"/>
                <a:cs typeface="Times New Roman" panose="02020603050405020304" pitchFamily="18" charset="0"/>
              </a:rPr>
              <a:t>(Panoramic segmentation)    Panoptic FPN</a:t>
            </a:r>
          </a:p>
        </p:txBody>
      </p:sp>
      <p:pic>
        <p:nvPicPr>
          <p:cNvPr id="2" name="图片 1">
            <a:extLst>
              <a:ext uri="{FF2B5EF4-FFF2-40B4-BE49-F238E27FC236}">
                <a16:creationId xmlns:a16="http://schemas.microsoft.com/office/drawing/2014/main" id="{77EAF7CD-1670-E721-D760-266E2E1FC7D6}"/>
              </a:ext>
            </a:extLst>
          </p:cNvPr>
          <p:cNvPicPr>
            <a:picLocks noChangeAspect="1"/>
          </p:cNvPicPr>
          <p:nvPr/>
        </p:nvPicPr>
        <p:blipFill rotWithShape="1">
          <a:blip r:embed="rId3"/>
          <a:srcRect r="5328" b="7727"/>
          <a:stretch/>
        </p:blipFill>
        <p:spPr>
          <a:xfrm>
            <a:off x="7940075" y="1501386"/>
            <a:ext cx="3009368" cy="2044716"/>
          </a:xfrm>
          <a:prstGeom prst="rect">
            <a:avLst/>
          </a:prstGeom>
        </p:spPr>
      </p:pic>
      <p:pic>
        <p:nvPicPr>
          <p:cNvPr id="4" name="图片 3">
            <a:extLst>
              <a:ext uri="{FF2B5EF4-FFF2-40B4-BE49-F238E27FC236}">
                <a16:creationId xmlns:a16="http://schemas.microsoft.com/office/drawing/2014/main" id="{A428177A-3AE8-877E-BB71-12A396BB7A3D}"/>
              </a:ext>
            </a:extLst>
          </p:cNvPr>
          <p:cNvPicPr>
            <a:picLocks noChangeAspect="1"/>
          </p:cNvPicPr>
          <p:nvPr/>
        </p:nvPicPr>
        <p:blipFill>
          <a:blip r:embed="rId4"/>
          <a:stretch>
            <a:fillRect/>
          </a:stretch>
        </p:blipFill>
        <p:spPr>
          <a:xfrm>
            <a:off x="3966269" y="4027776"/>
            <a:ext cx="3013676" cy="2100880"/>
          </a:xfrm>
          <a:prstGeom prst="rect">
            <a:avLst/>
          </a:prstGeom>
        </p:spPr>
      </p:pic>
      <p:pic>
        <p:nvPicPr>
          <p:cNvPr id="7" name="图片 6">
            <a:extLst>
              <a:ext uri="{FF2B5EF4-FFF2-40B4-BE49-F238E27FC236}">
                <a16:creationId xmlns:a16="http://schemas.microsoft.com/office/drawing/2014/main" id="{8460AE96-9113-EA4C-8558-7CED405A1292}"/>
              </a:ext>
            </a:extLst>
          </p:cNvPr>
          <p:cNvPicPr>
            <a:picLocks noChangeAspect="1"/>
          </p:cNvPicPr>
          <p:nvPr/>
        </p:nvPicPr>
        <p:blipFill>
          <a:blip r:embed="rId5"/>
          <a:stretch>
            <a:fillRect/>
          </a:stretch>
        </p:blipFill>
        <p:spPr>
          <a:xfrm>
            <a:off x="7940075" y="4027776"/>
            <a:ext cx="3009368" cy="2100880"/>
          </a:xfrm>
          <a:prstGeom prst="rect">
            <a:avLst/>
          </a:prstGeom>
        </p:spPr>
      </p:pic>
      <p:sp>
        <p:nvSpPr>
          <p:cNvPr id="9" name="文本框 8">
            <a:extLst>
              <a:ext uri="{FF2B5EF4-FFF2-40B4-BE49-F238E27FC236}">
                <a16:creationId xmlns:a16="http://schemas.microsoft.com/office/drawing/2014/main" id="{2DD9284C-F7AD-DD25-F92C-7B134B499D6E}"/>
              </a:ext>
            </a:extLst>
          </p:cNvPr>
          <p:cNvSpPr txBox="1"/>
          <p:nvPr/>
        </p:nvSpPr>
        <p:spPr>
          <a:xfrm>
            <a:off x="4937760" y="6167963"/>
            <a:ext cx="1242060" cy="369332"/>
          </a:xfrm>
          <a:prstGeom prst="rect">
            <a:avLst/>
          </a:prstGeom>
          <a:noFill/>
        </p:spPr>
        <p:txBody>
          <a:bodyPr wrap="square">
            <a:spAutoFit/>
          </a:bodyPr>
          <a:lstStyle/>
          <a:p>
            <a:r>
              <a:rPr lang="zh-CN" altLang="en-US" sz="1800" b="1" i="0" dirty="0">
                <a:effectLst/>
                <a:latin typeface="微软雅黑" panose="020B0503020204020204" pitchFamily="34" charset="-122"/>
                <a:ea typeface="微软雅黑" panose="020B0503020204020204" pitchFamily="34" charset="-122"/>
                <a:cs typeface="Times New Roman" panose="02020603050405020304" pitchFamily="18" charset="0"/>
              </a:rPr>
              <a:t>语义分割</a:t>
            </a:r>
            <a:endParaRPr lang="zh-CN" altLang="en-US" dirty="0"/>
          </a:p>
        </p:txBody>
      </p:sp>
      <p:sp>
        <p:nvSpPr>
          <p:cNvPr id="11" name="文本框 10">
            <a:extLst>
              <a:ext uri="{FF2B5EF4-FFF2-40B4-BE49-F238E27FC236}">
                <a16:creationId xmlns:a16="http://schemas.microsoft.com/office/drawing/2014/main" id="{380AC414-9A69-C56D-F66F-5BA1A2D2CC19}"/>
              </a:ext>
            </a:extLst>
          </p:cNvPr>
          <p:cNvSpPr txBox="1"/>
          <p:nvPr/>
        </p:nvSpPr>
        <p:spPr>
          <a:xfrm>
            <a:off x="8961120" y="6162907"/>
            <a:ext cx="1242060" cy="369332"/>
          </a:xfrm>
          <a:prstGeom prst="rect">
            <a:avLst/>
          </a:prstGeom>
          <a:noFill/>
        </p:spPr>
        <p:txBody>
          <a:bodyPr wrap="square">
            <a:spAutoFit/>
          </a:bodyPr>
          <a:lstStyle/>
          <a:p>
            <a:r>
              <a:rPr lang="zh-CN" altLang="en-US" sz="1800" b="1" i="0" dirty="0">
                <a:effectLst/>
                <a:latin typeface="微软雅黑" panose="020B0503020204020204" pitchFamily="34" charset="-122"/>
                <a:ea typeface="微软雅黑" panose="020B0503020204020204" pitchFamily="34" charset="-122"/>
                <a:cs typeface="Times New Roman" panose="02020603050405020304" pitchFamily="18" charset="0"/>
              </a:rPr>
              <a:t>实例分割</a:t>
            </a:r>
            <a:endParaRPr lang="zh-CN" altLang="en-US" dirty="0"/>
          </a:p>
        </p:txBody>
      </p:sp>
      <p:sp>
        <p:nvSpPr>
          <p:cNvPr id="10" name="矩形 9">
            <a:extLst>
              <a:ext uri="{FF2B5EF4-FFF2-40B4-BE49-F238E27FC236}">
                <a16:creationId xmlns:a16="http://schemas.microsoft.com/office/drawing/2014/main" id="{E04369B3-EA59-80CA-A150-E29CFB184D5F}"/>
              </a:ext>
            </a:extLst>
          </p:cNvPr>
          <p:cNvSpPr/>
          <p:nvPr/>
        </p:nvSpPr>
        <p:spPr>
          <a:xfrm>
            <a:off x="4264025" y="5432425"/>
            <a:ext cx="768350" cy="4191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0122CB5B-CB8D-5D10-36FC-2387BD7B7086}"/>
              </a:ext>
            </a:extLst>
          </p:cNvPr>
          <p:cNvSpPr/>
          <p:nvPr/>
        </p:nvSpPr>
        <p:spPr>
          <a:xfrm>
            <a:off x="8239125" y="5432425"/>
            <a:ext cx="768350" cy="4191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13668289"/>
      </p:ext>
    </p:extLst>
  </p:cSld>
  <p:clrMapOvr>
    <a:masterClrMapping/>
  </p:clrMapOvr>
  <p:transition spd="slow" advTm="3000">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5025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199" y="-365756"/>
            <a:ext cx="7248071" cy="1083305"/>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zh-CN" altLang="en-US"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647578" cy="619478"/>
            <a:chOff x="178632" y="159728"/>
            <a:chExt cx="647578"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 name="标题占位符 1">
            <a:extLst>
              <a:ext uri="{FF2B5EF4-FFF2-40B4-BE49-F238E27FC236}">
                <a16:creationId xmlns:a16="http://schemas.microsoft.com/office/drawing/2014/main" id="{C5AD8706-A698-576F-BF06-8137CA590527}"/>
              </a:ext>
            </a:extLst>
          </p:cNvPr>
          <p:cNvSpPr txBox="1"/>
          <p:nvPr/>
        </p:nvSpPr>
        <p:spPr>
          <a:xfrm>
            <a:off x="965198" y="28130"/>
            <a:ext cx="6595891" cy="70348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3600" b="1" dirty="0">
                <a:solidFill>
                  <a:srgbClr val="1C6299"/>
                </a:solidFill>
                <a:latin typeface="Arial" panose="020B0604020202020204"/>
                <a:ea typeface="微软雅黑" panose="020B0503020204020204" pitchFamily="34" charset="-122"/>
              </a:rPr>
              <a:t>Convolutional neural network</a:t>
            </a:r>
            <a:endParaRPr kumimoji="0" lang="zh-CN" altLang="en-US"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endParaRPr>
          </a:p>
        </p:txBody>
      </p:sp>
      <p:pic>
        <p:nvPicPr>
          <p:cNvPr id="74" name="图片 73">
            <a:extLst>
              <a:ext uri="{FF2B5EF4-FFF2-40B4-BE49-F238E27FC236}">
                <a16:creationId xmlns:a16="http://schemas.microsoft.com/office/drawing/2014/main" id="{67727C15-2BAD-B9B8-E409-1C74E672F1F9}"/>
              </a:ext>
            </a:extLst>
          </p:cNvPr>
          <p:cNvPicPr>
            <a:picLocks noChangeAspect="1"/>
          </p:cNvPicPr>
          <p:nvPr/>
        </p:nvPicPr>
        <p:blipFill>
          <a:blip r:embed="rId3"/>
          <a:stretch>
            <a:fillRect/>
          </a:stretch>
        </p:blipFill>
        <p:spPr>
          <a:xfrm>
            <a:off x="660400" y="840073"/>
            <a:ext cx="7167802" cy="4661691"/>
          </a:xfrm>
          <a:prstGeom prst="rect">
            <a:avLst/>
          </a:prstGeom>
        </p:spPr>
      </p:pic>
      <p:sp>
        <p:nvSpPr>
          <p:cNvPr id="75" name="文本框 74">
            <a:extLst>
              <a:ext uri="{FF2B5EF4-FFF2-40B4-BE49-F238E27FC236}">
                <a16:creationId xmlns:a16="http://schemas.microsoft.com/office/drawing/2014/main" id="{14CAD2E5-45F9-2A66-8B9D-FA4D10ACD6C6}"/>
              </a:ext>
            </a:extLst>
          </p:cNvPr>
          <p:cNvSpPr txBox="1"/>
          <p:nvPr/>
        </p:nvSpPr>
        <p:spPr>
          <a:xfrm>
            <a:off x="7981683" y="840073"/>
            <a:ext cx="3414273" cy="2951898"/>
          </a:xfrm>
          <a:prstGeom prst="rect">
            <a:avLst/>
          </a:prstGeom>
          <a:noFill/>
        </p:spPr>
        <p:txBody>
          <a:bodyPr wrap="square" rtlCol="0">
            <a:spAutoFit/>
          </a:bodyPr>
          <a:lstStyle/>
          <a:p>
            <a:pPr>
              <a:lnSpc>
                <a:spcPct val="150000"/>
              </a:lnSpc>
            </a:pPr>
            <a:r>
              <a:rPr lang="en-US" altLang="zh-CN" dirty="0">
                <a:latin typeface="微软雅黑" panose="020B0503020204020204" pitchFamily="34" charset="-122"/>
                <a:ea typeface="微软雅黑" panose="020B0503020204020204" pitchFamily="34" charset="-122"/>
              </a:rPr>
              <a:t>VGG</a:t>
            </a:r>
            <a:r>
              <a:rPr lang="zh-CN" altLang="en-US" dirty="0">
                <a:latin typeface="微软雅黑" panose="020B0503020204020204" pitchFamily="34" charset="-122"/>
                <a:ea typeface="微软雅黑" panose="020B0503020204020204" pitchFamily="34" charset="-122"/>
              </a:rPr>
              <a:t>网络</a:t>
            </a:r>
            <a:r>
              <a:rPr lang="zh-CN" altLang="en-US" i="0" dirty="0">
                <a:solidFill>
                  <a:srgbClr val="333333"/>
                </a:solidFill>
                <a:effectLst/>
                <a:latin typeface="微软雅黑" panose="020B0503020204020204" pitchFamily="34" charset="-122"/>
                <a:ea typeface="微软雅黑" panose="020B0503020204020204" pitchFamily="34" charset="-122"/>
              </a:rPr>
              <a:t>于</a:t>
            </a:r>
            <a:r>
              <a:rPr lang="en-US" altLang="zh-CN" i="0" dirty="0">
                <a:solidFill>
                  <a:srgbClr val="333333"/>
                </a:solidFill>
                <a:effectLst/>
                <a:latin typeface="微软雅黑" panose="020B0503020204020204" pitchFamily="34" charset="-122"/>
                <a:ea typeface="微软雅黑" panose="020B0503020204020204" pitchFamily="34" charset="-122"/>
              </a:rPr>
              <a:t>2015</a:t>
            </a:r>
            <a:r>
              <a:rPr lang="zh-CN" altLang="en-US" i="0" dirty="0">
                <a:solidFill>
                  <a:srgbClr val="333333"/>
                </a:solidFill>
                <a:effectLst/>
                <a:latin typeface="微软雅黑" panose="020B0503020204020204" pitchFamily="34" charset="-122"/>
                <a:ea typeface="微软雅黑" panose="020B0503020204020204" pitchFamily="34" charset="-122"/>
              </a:rPr>
              <a:t>年由牛津大学视觉几何组（</a:t>
            </a:r>
            <a:r>
              <a:rPr lang="en-US" altLang="zh-CN" i="0" dirty="0">
                <a:solidFill>
                  <a:srgbClr val="333333"/>
                </a:solidFill>
                <a:effectLst/>
                <a:latin typeface="微软雅黑" panose="020B0503020204020204" pitchFamily="34" charset="-122"/>
                <a:ea typeface="微软雅黑" panose="020B0503020204020204" pitchFamily="34" charset="-122"/>
              </a:rPr>
              <a:t>Visual Geometry Group</a:t>
            </a:r>
            <a:r>
              <a:rPr lang="zh-CN" altLang="en-US" i="0" dirty="0">
                <a:solidFill>
                  <a:srgbClr val="333333"/>
                </a:solidFill>
                <a:effectLst/>
                <a:latin typeface="微软雅黑" panose="020B0503020204020204" pitchFamily="34" charset="-122"/>
                <a:ea typeface="微软雅黑" panose="020B0503020204020204" pitchFamily="34" charset="-122"/>
              </a:rPr>
              <a:t>）发表在</a:t>
            </a:r>
            <a:r>
              <a:rPr lang="en-US" altLang="zh-CN" i="0" dirty="0">
                <a:solidFill>
                  <a:srgbClr val="333333"/>
                </a:solidFill>
                <a:effectLst/>
                <a:latin typeface="微软雅黑" panose="020B0503020204020204" pitchFamily="34" charset="-122"/>
                <a:ea typeface="微软雅黑" panose="020B0503020204020204" pitchFamily="34" charset="-122"/>
              </a:rPr>
              <a:t>ICLR</a:t>
            </a:r>
            <a:r>
              <a:rPr lang="zh-CN" altLang="en-US" i="0" dirty="0">
                <a:solidFill>
                  <a:srgbClr val="333333"/>
                </a:solidFill>
                <a:effectLst/>
                <a:latin typeface="微软雅黑" panose="020B0503020204020204" pitchFamily="34" charset="-122"/>
                <a:ea typeface="微软雅黑" panose="020B0503020204020204" pitchFamily="34" charset="-122"/>
              </a:rPr>
              <a:t>上，</a:t>
            </a:r>
            <a:r>
              <a:rPr lang="en-US" altLang="zh-CN" i="0" dirty="0" err="1">
                <a:solidFill>
                  <a:srgbClr val="333333"/>
                </a:solidFill>
                <a:effectLst/>
                <a:latin typeface="微软雅黑" panose="020B0503020204020204" pitchFamily="34" charset="-122"/>
                <a:ea typeface="微软雅黑" panose="020B0503020204020204" pitchFamily="34" charset="-122"/>
              </a:rPr>
              <a:t>VGGNet</a:t>
            </a:r>
            <a:r>
              <a:rPr lang="zh-CN" altLang="en-US" i="0" dirty="0">
                <a:solidFill>
                  <a:srgbClr val="333333"/>
                </a:solidFill>
                <a:effectLst/>
                <a:latin typeface="微软雅黑" panose="020B0503020204020204" pitchFamily="34" charset="-122"/>
                <a:ea typeface="微软雅黑" panose="020B0503020204020204" pitchFamily="34" charset="-122"/>
              </a:rPr>
              <a:t>名字由此而来，和</a:t>
            </a:r>
            <a:r>
              <a:rPr lang="en-US" altLang="zh-CN" i="0" dirty="0" err="1">
                <a:solidFill>
                  <a:srgbClr val="333333"/>
                </a:solidFill>
                <a:effectLst/>
                <a:latin typeface="微软雅黑" panose="020B0503020204020204" pitchFamily="34" charset="-122"/>
                <a:ea typeface="微软雅黑" panose="020B0503020204020204" pitchFamily="34" charset="-122"/>
              </a:rPr>
              <a:t>GoogLeNet</a:t>
            </a:r>
            <a:r>
              <a:rPr lang="zh-CN" altLang="en-US" i="0" dirty="0">
                <a:solidFill>
                  <a:srgbClr val="333333"/>
                </a:solidFill>
                <a:effectLst/>
                <a:latin typeface="微软雅黑" panose="020B0503020204020204" pitchFamily="34" charset="-122"/>
                <a:ea typeface="微软雅黑" panose="020B0503020204020204" pitchFamily="34" charset="-122"/>
              </a:rPr>
              <a:t>一起参加了</a:t>
            </a:r>
            <a:r>
              <a:rPr lang="en-US" altLang="zh-CN" i="0" dirty="0">
                <a:solidFill>
                  <a:srgbClr val="333333"/>
                </a:solidFill>
                <a:effectLst/>
                <a:latin typeface="微软雅黑" panose="020B0503020204020204" pitchFamily="34" charset="-122"/>
                <a:ea typeface="微软雅黑" panose="020B0503020204020204" pitchFamily="34" charset="-122"/>
              </a:rPr>
              <a:t>ILSVRC 2014</a:t>
            </a:r>
            <a:r>
              <a:rPr lang="zh-CN" altLang="en-US" i="0" dirty="0">
                <a:solidFill>
                  <a:srgbClr val="333333"/>
                </a:solidFill>
                <a:effectLst/>
                <a:latin typeface="微软雅黑" panose="020B0503020204020204" pitchFamily="34" charset="-122"/>
                <a:ea typeface="微软雅黑" panose="020B0503020204020204" pitchFamily="34" charset="-122"/>
              </a:rPr>
              <a:t>的比赛，</a:t>
            </a:r>
            <a:r>
              <a:rPr lang="en-US" altLang="zh-CN" i="0" dirty="0" err="1">
                <a:solidFill>
                  <a:srgbClr val="333333"/>
                </a:solidFill>
                <a:effectLst/>
                <a:latin typeface="微软雅黑" panose="020B0503020204020204" pitchFamily="34" charset="-122"/>
                <a:ea typeface="微软雅黑" panose="020B0503020204020204" pitchFamily="34" charset="-122"/>
              </a:rPr>
              <a:t>GoogLeNet</a:t>
            </a:r>
            <a:r>
              <a:rPr lang="zh-CN" altLang="en-US" i="0" dirty="0">
                <a:solidFill>
                  <a:srgbClr val="333333"/>
                </a:solidFill>
                <a:effectLst/>
                <a:latin typeface="微软雅黑" panose="020B0503020204020204" pitchFamily="34" charset="-122"/>
                <a:ea typeface="微软雅黑" panose="020B0503020204020204" pitchFamily="34" charset="-122"/>
              </a:rPr>
              <a:t>第一，</a:t>
            </a:r>
            <a:r>
              <a:rPr lang="en-US" altLang="zh-CN" i="0" dirty="0" err="1">
                <a:solidFill>
                  <a:srgbClr val="333333"/>
                </a:solidFill>
                <a:effectLst/>
                <a:latin typeface="微软雅黑" panose="020B0503020204020204" pitchFamily="34" charset="-122"/>
                <a:ea typeface="微软雅黑" panose="020B0503020204020204" pitchFamily="34" charset="-122"/>
              </a:rPr>
              <a:t>VGGNet</a:t>
            </a:r>
            <a:r>
              <a:rPr lang="zh-CN" altLang="en-US" i="0" dirty="0">
                <a:solidFill>
                  <a:srgbClr val="333333"/>
                </a:solidFill>
                <a:effectLst/>
                <a:latin typeface="微软雅黑" panose="020B0503020204020204" pitchFamily="34" charset="-122"/>
                <a:ea typeface="微软雅黑" panose="020B0503020204020204" pitchFamily="34" charset="-122"/>
              </a:rPr>
              <a:t>第二</a:t>
            </a:r>
            <a:endParaRPr lang="zh-CN" altLang="en-US" dirty="0">
              <a:latin typeface="微软雅黑" panose="020B0503020204020204" pitchFamily="34" charset="-122"/>
              <a:ea typeface="微软雅黑" panose="020B0503020204020204" pitchFamily="34" charset="-122"/>
            </a:endParaRPr>
          </a:p>
        </p:txBody>
      </p:sp>
      <p:sp>
        <p:nvSpPr>
          <p:cNvPr id="77" name="文本框 76">
            <a:extLst>
              <a:ext uri="{FF2B5EF4-FFF2-40B4-BE49-F238E27FC236}">
                <a16:creationId xmlns:a16="http://schemas.microsoft.com/office/drawing/2014/main" id="{53A6CDD5-0BD5-2B46-2A38-9203755C3ED2}"/>
              </a:ext>
            </a:extLst>
          </p:cNvPr>
          <p:cNvSpPr txBox="1"/>
          <p:nvPr/>
        </p:nvSpPr>
        <p:spPr>
          <a:xfrm>
            <a:off x="660400" y="5714109"/>
            <a:ext cx="2612998" cy="369332"/>
          </a:xfrm>
          <a:prstGeom prst="rect">
            <a:avLst/>
          </a:prstGeom>
          <a:noFill/>
        </p:spPr>
        <p:txBody>
          <a:bodyPr wrap="square">
            <a:spAutoFit/>
          </a:bodyPr>
          <a:lstStyle/>
          <a:p>
            <a:r>
              <a:rPr lang="en-US" altLang="zh-CN" dirty="0" err="1">
                <a:latin typeface="微软雅黑" panose="020B0503020204020204" pitchFamily="34" charset="-122"/>
                <a:ea typeface="微软雅黑" panose="020B0503020204020204" pitchFamily="34" charset="-122"/>
              </a:rPr>
              <a:t>VGGNet</a:t>
            </a:r>
            <a:r>
              <a:rPr lang="zh-CN" altLang="en-US" dirty="0">
                <a:latin typeface="微软雅黑" panose="020B0503020204020204" pitchFamily="34" charset="-122"/>
                <a:ea typeface="微软雅黑" panose="020B0503020204020204" pitchFamily="34" charset="-122"/>
              </a:rPr>
              <a:t>网络结构</a:t>
            </a:r>
            <a:endParaRPr lang="zh-CN" altLang="en-US" dirty="0"/>
          </a:p>
        </p:txBody>
      </p:sp>
    </p:spTree>
    <p:extLst>
      <p:ext uri="{BB962C8B-B14F-4D97-AF65-F5344CB8AC3E}">
        <p14:creationId xmlns:p14="http://schemas.microsoft.com/office/powerpoint/2010/main" val="2228101411"/>
      </p:ext>
    </p:extLst>
  </p:cSld>
  <p:clrMapOvr>
    <a:masterClrMapping/>
  </p:clrMapOvr>
  <p:transition spd="slow" advTm="3000">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5025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199" y="-365756"/>
            <a:ext cx="7248071" cy="1083305"/>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zh-CN" altLang="en-US"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647578" cy="619478"/>
            <a:chOff x="178632" y="159728"/>
            <a:chExt cx="647578"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 name="标题占位符 1">
            <a:extLst>
              <a:ext uri="{FF2B5EF4-FFF2-40B4-BE49-F238E27FC236}">
                <a16:creationId xmlns:a16="http://schemas.microsoft.com/office/drawing/2014/main" id="{C5AD8706-A698-576F-BF06-8137CA590527}"/>
              </a:ext>
            </a:extLst>
          </p:cNvPr>
          <p:cNvSpPr txBox="1"/>
          <p:nvPr/>
        </p:nvSpPr>
        <p:spPr>
          <a:xfrm>
            <a:off x="965198" y="89665"/>
            <a:ext cx="8118644" cy="641949"/>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sz="3600" b="1" dirty="0">
                <a:solidFill>
                  <a:srgbClr val="1C6299"/>
                </a:solidFill>
                <a:latin typeface="Arial" panose="020B0604020202020204"/>
                <a:ea typeface="微软雅黑" panose="020B0503020204020204" pitchFamily="34" charset="-122"/>
              </a:rPr>
              <a:t>全连接层</a:t>
            </a:r>
            <a:endParaRPr kumimoji="0" lang="zh-CN" altLang="en-US"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endParaRPr>
          </a:p>
        </p:txBody>
      </p:sp>
      <p:pic>
        <p:nvPicPr>
          <p:cNvPr id="4" name="图形 3">
            <a:extLst>
              <a:ext uri="{FF2B5EF4-FFF2-40B4-BE49-F238E27FC236}">
                <a16:creationId xmlns:a16="http://schemas.microsoft.com/office/drawing/2014/main" id="{7819141C-CA6C-3F3C-39F3-16B8745944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0400" y="1223033"/>
            <a:ext cx="3793700" cy="2314568"/>
          </a:xfrm>
          <a:prstGeom prst="rect">
            <a:avLst/>
          </a:prstGeom>
        </p:spPr>
      </p:pic>
      <p:sp>
        <p:nvSpPr>
          <p:cNvPr id="5" name="文本框 4">
            <a:extLst>
              <a:ext uri="{FF2B5EF4-FFF2-40B4-BE49-F238E27FC236}">
                <a16:creationId xmlns:a16="http://schemas.microsoft.com/office/drawing/2014/main" id="{DBD28F62-6F1A-028E-57ED-97A366FBCAAA}"/>
              </a:ext>
            </a:extLst>
          </p:cNvPr>
          <p:cNvSpPr txBox="1"/>
          <p:nvPr/>
        </p:nvSpPr>
        <p:spPr>
          <a:xfrm>
            <a:off x="660400" y="853701"/>
            <a:ext cx="1375027" cy="461665"/>
          </a:xfrm>
          <a:prstGeom prst="rect">
            <a:avLst/>
          </a:prstGeom>
          <a:noFill/>
        </p:spPr>
        <p:txBody>
          <a:bodyPr wrap="square" rtlCol="0">
            <a:spAutoFit/>
          </a:bodyPr>
          <a:lstStyle/>
          <a:p>
            <a:r>
              <a:rPr lang="zh-CN" altLang="en-US" sz="2400" b="1" dirty="0">
                <a:solidFill>
                  <a:srgbClr val="1C6299"/>
                </a:solidFill>
                <a:latin typeface="微软雅黑" panose="020B0503020204020204" pitchFamily="34" charset="-122"/>
                <a:ea typeface="微软雅黑" panose="020B0503020204020204" pitchFamily="34" charset="-122"/>
              </a:rPr>
              <a:t>神经元</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CE88FE3-5824-2A07-011D-654B2AD5A035}"/>
                  </a:ext>
                </a:extLst>
              </p:cNvPr>
              <p:cNvSpPr txBox="1"/>
              <p:nvPr/>
            </p:nvSpPr>
            <p:spPr>
              <a:xfrm>
                <a:off x="851338" y="3649649"/>
                <a:ext cx="2694944" cy="1791965"/>
              </a:xfrm>
              <a:prstGeom prst="rect">
                <a:avLst/>
              </a:prstGeom>
              <a:noFill/>
            </p:spPr>
            <p:txBody>
              <a:bodyPr wrap="square" rtlCol="0">
                <a:spAutoFit/>
              </a:bodyPr>
              <a:lstStyle/>
              <a:p>
                <a:pPr>
                  <a:lnSpc>
                    <a:spcPct val="125000"/>
                  </a:lnSpc>
                </a:pPr>
                <a:r>
                  <a:rPr lang="zh-CN" altLang="en-US" dirty="0">
                    <a:latin typeface="微软雅黑" panose="020B0503020204020204" pitchFamily="34" charset="-122"/>
                    <a:ea typeface="微软雅黑" panose="020B0503020204020204" pitchFamily="34" charset="-122"/>
                  </a:rPr>
                  <a:t>其中：</a:t>
                </a:r>
                <a:endParaRPr lang="en-US" altLang="zh-CN" dirty="0">
                  <a:latin typeface="微软雅黑" panose="020B0503020204020204" pitchFamily="34" charset="-122"/>
                  <a:ea typeface="微软雅黑" panose="020B0503020204020204" pitchFamily="34" charset="-122"/>
                </a:endParaRPr>
              </a:p>
              <a:p>
                <a:pPr>
                  <a:lnSpc>
                    <a:spcPct val="125000"/>
                  </a:lnSpc>
                </a:pPr>
                <a14:m>
                  <m:oMath xmlns:m="http://schemas.openxmlformats.org/officeDocument/2006/math">
                    <m:r>
                      <a:rPr lang="en-US" altLang="zh-CN" i="1" dirty="0" smtClean="0">
                        <a:latin typeface="Cambria Math" panose="02040503050406030204" pitchFamily="18" charset="0"/>
                      </a:rPr>
                      <m:t>𝑥</m:t>
                    </m:r>
                  </m:oMath>
                </a14:m>
                <a:r>
                  <a:rPr lang="zh-CN" altLang="en-US" dirty="0">
                    <a:latin typeface="微软雅黑" panose="020B0503020204020204" pitchFamily="34" charset="-122"/>
                    <a:ea typeface="微软雅黑" panose="020B0503020204020204" pitchFamily="34" charset="-122"/>
                  </a:rPr>
                  <a:t>是输入值</a:t>
                </a:r>
                <a:endParaRPr lang="en-US" altLang="zh-CN" dirty="0">
                  <a:latin typeface="微软雅黑" panose="020B0503020204020204" pitchFamily="34" charset="-122"/>
                  <a:ea typeface="微软雅黑" panose="020B0503020204020204" pitchFamily="34" charset="-122"/>
                </a:endParaRPr>
              </a:p>
              <a:p>
                <a:pPr>
                  <a:lnSpc>
                    <a:spcPct val="125000"/>
                  </a:lnSpc>
                </a:pPr>
                <a14:m>
                  <m:oMath xmlns:m="http://schemas.openxmlformats.org/officeDocument/2006/math">
                    <m:r>
                      <a:rPr lang="en-US" altLang="zh-CN" b="0" i="1" smtClean="0">
                        <a:latin typeface="Cambria Math" panose="02040503050406030204" pitchFamily="18" charset="0"/>
                      </a:rPr>
                      <m:t>𝜔</m:t>
                    </m:r>
                  </m:oMath>
                </a14:m>
                <a:r>
                  <a:rPr lang="zh-CN" altLang="en-US" i="0" dirty="0">
                    <a:latin typeface="微软雅黑" panose="020B0503020204020204" pitchFamily="34" charset="-122"/>
                    <a:ea typeface="微软雅黑" panose="020B0503020204020204" pitchFamily="34" charset="-122"/>
                  </a:rPr>
                  <a:t>是</a:t>
                </a:r>
                <a:r>
                  <a:rPr lang="zh-CN" altLang="en-US" dirty="0">
                    <a:latin typeface="微软雅黑" panose="020B0503020204020204" pitchFamily="34" charset="-122"/>
                    <a:ea typeface="微软雅黑" panose="020B0503020204020204" pitchFamily="34" charset="-122"/>
                  </a:rPr>
                  <a:t>权重</a:t>
                </a:r>
                <a:endParaRPr lang="en-US" altLang="zh-CN" dirty="0">
                  <a:latin typeface="微软雅黑" panose="020B0503020204020204" pitchFamily="34" charset="-122"/>
                  <a:ea typeface="微软雅黑" panose="020B0503020204020204" pitchFamily="34" charset="-122"/>
                </a:endParaRPr>
              </a:p>
              <a:p>
                <a:pPr>
                  <a:lnSpc>
                    <a:spcPct val="125000"/>
                  </a:lnSpc>
                </a:pPr>
                <a14:m>
                  <m:oMath xmlns:m="http://schemas.openxmlformats.org/officeDocument/2006/math">
                    <m:r>
                      <a:rPr lang="en-US" altLang="zh-CN" b="0" i="1" smtClean="0">
                        <a:latin typeface="Cambria Math" panose="02040503050406030204" pitchFamily="18" charset="0"/>
                      </a:rPr>
                      <m:t>𝑏</m:t>
                    </m:r>
                  </m:oMath>
                </a14:m>
                <a:r>
                  <a:rPr lang="zh-CN" altLang="en-US" i="0" dirty="0">
                    <a:latin typeface="微软雅黑" panose="020B0503020204020204" pitchFamily="34" charset="-122"/>
                    <a:ea typeface="微软雅黑" panose="020B0503020204020204" pitchFamily="34" charset="-122"/>
                  </a:rPr>
                  <a:t>为</a:t>
                </a:r>
                <a:r>
                  <a:rPr lang="zh-CN" altLang="en-US" dirty="0">
                    <a:latin typeface="微软雅黑" panose="020B0503020204020204" pitchFamily="34" charset="-122"/>
                    <a:ea typeface="微软雅黑" panose="020B0503020204020204" pitchFamily="34" charset="-122"/>
                  </a:rPr>
                  <a:t>偏执项</a:t>
                </a:r>
                <a:endParaRPr lang="en-US" altLang="zh-CN" dirty="0">
                  <a:latin typeface="微软雅黑" panose="020B0503020204020204" pitchFamily="34" charset="-122"/>
                  <a:ea typeface="微软雅黑" panose="020B0503020204020204" pitchFamily="34" charset="-122"/>
                </a:endParaRPr>
              </a:p>
              <a:p>
                <a:pPr>
                  <a:lnSpc>
                    <a:spcPct val="125000"/>
                  </a:lnSpc>
                </a:pPr>
                <a14:m>
                  <m:oMath xmlns:m="http://schemas.openxmlformats.org/officeDocument/2006/math">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oMath>
                </a14:m>
                <a:r>
                  <a:rPr lang="zh-CN" altLang="en-US" dirty="0">
                    <a:latin typeface="微软雅黑" panose="020B0503020204020204" pitchFamily="34" charset="-122"/>
                    <a:ea typeface="微软雅黑" panose="020B0503020204020204" pitchFamily="34" charset="-122"/>
                  </a:rPr>
                  <a:t>为激活函数</a:t>
                </a:r>
                <a:endParaRPr lang="en-US" altLang="zh-CN" dirty="0">
                  <a:latin typeface="微软雅黑" panose="020B0503020204020204" pitchFamily="34" charset="-122"/>
                  <a:ea typeface="微软雅黑" panose="020B0503020204020204" pitchFamily="34" charset="-122"/>
                </a:endParaRPr>
              </a:p>
            </p:txBody>
          </p:sp>
        </mc:Choice>
        <mc:Fallback xmlns="">
          <p:sp>
            <p:nvSpPr>
              <p:cNvPr id="7" name="文本框 6">
                <a:extLst>
                  <a:ext uri="{FF2B5EF4-FFF2-40B4-BE49-F238E27FC236}">
                    <a16:creationId xmlns:a16="http://schemas.microsoft.com/office/drawing/2014/main" id="{0CE88FE3-5824-2A07-011D-654B2AD5A035}"/>
                  </a:ext>
                </a:extLst>
              </p:cNvPr>
              <p:cNvSpPr txBox="1">
                <a:spLocks noRot="1" noChangeAspect="1" noMove="1" noResize="1" noEditPoints="1" noAdjustHandles="1" noChangeArrowheads="1" noChangeShapeType="1" noTextEdit="1"/>
              </p:cNvSpPr>
              <p:nvPr/>
            </p:nvSpPr>
            <p:spPr>
              <a:xfrm>
                <a:off x="851338" y="3649649"/>
                <a:ext cx="2694944" cy="1791965"/>
              </a:xfrm>
              <a:prstGeom prst="rect">
                <a:avLst/>
              </a:prstGeom>
              <a:blipFill>
                <a:blip r:embed="rId5"/>
                <a:stretch>
                  <a:fillRect l="-2036" b="-4422"/>
                </a:stretch>
              </a:blipFill>
            </p:spPr>
            <p:txBody>
              <a:bodyPr/>
              <a:lstStyle/>
              <a:p>
                <a:r>
                  <a:rPr lang="zh-CN" altLang="en-US">
                    <a:noFill/>
                  </a:rPr>
                  <a:t> </a:t>
                </a:r>
              </a:p>
            </p:txBody>
          </p:sp>
        </mc:Fallback>
      </mc:AlternateContent>
      <p:graphicFrame>
        <p:nvGraphicFramePr>
          <p:cNvPr id="9" name="对象 8">
            <a:extLst>
              <a:ext uri="{FF2B5EF4-FFF2-40B4-BE49-F238E27FC236}">
                <a16:creationId xmlns:a16="http://schemas.microsoft.com/office/drawing/2014/main" id="{72F3733F-6019-C728-82C7-41B87C99E4A4}"/>
              </a:ext>
            </a:extLst>
          </p:cNvPr>
          <p:cNvGraphicFramePr>
            <a:graphicFrameLocks noChangeAspect="1"/>
          </p:cNvGraphicFramePr>
          <p:nvPr>
            <p:extLst>
              <p:ext uri="{D42A27DB-BD31-4B8C-83A1-F6EECF244321}">
                <p14:modId xmlns:p14="http://schemas.microsoft.com/office/powerpoint/2010/main" val="3777330786"/>
              </p:ext>
            </p:extLst>
          </p:nvPr>
        </p:nvGraphicFramePr>
        <p:xfrm>
          <a:off x="203760" y="5536300"/>
          <a:ext cx="4133991" cy="467999"/>
        </p:xfrm>
        <a:graphic>
          <a:graphicData uri="http://schemas.openxmlformats.org/presentationml/2006/ole">
            <mc:AlternateContent xmlns:mc="http://schemas.openxmlformats.org/markup-compatibility/2006">
              <mc:Choice xmlns:v="urn:schemas-microsoft-com:vml" Requires="v">
                <p:oleObj name="Equation" r:id="rId6" imgW="2019240" imgH="228600" progId="Equation.DSMT4">
                  <p:embed/>
                </p:oleObj>
              </mc:Choice>
              <mc:Fallback>
                <p:oleObj name="Equation" r:id="rId6" imgW="2019240" imgH="228600" progId="Equation.DSMT4">
                  <p:embed/>
                  <p:pic>
                    <p:nvPicPr>
                      <p:cNvPr id="0" name=""/>
                      <p:cNvPicPr/>
                      <p:nvPr/>
                    </p:nvPicPr>
                    <p:blipFill>
                      <a:blip r:embed="rId7"/>
                      <a:stretch>
                        <a:fillRect/>
                      </a:stretch>
                    </p:blipFill>
                    <p:spPr>
                      <a:xfrm>
                        <a:off x="203760" y="5536300"/>
                        <a:ext cx="4133991" cy="467999"/>
                      </a:xfrm>
                      <a:prstGeom prst="rect">
                        <a:avLst/>
                      </a:prstGeom>
                    </p:spPr>
                  </p:pic>
                </p:oleObj>
              </mc:Fallback>
            </mc:AlternateContent>
          </a:graphicData>
        </a:graphic>
      </p:graphicFrame>
      <p:pic>
        <p:nvPicPr>
          <p:cNvPr id="11" name="图片 10">
            <a:extLst>
              <a:ext uri="{FF2B5EF4-FFF2-40B4-BE49-F238E27FC236}">
                <a16:creationId xmlns:a16="http://schemas.microsoft.com/office/drawing/2014/main" id="{409DFDFF-7B1D-9425-52D3-D5AFFC6983B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56246" y="1476371"/>
            <a:ext cx="5930819" cy="4936827"/>
          </a:xfrm>
          <a:prstGeom prst="rect">
            <a:avLst/>
          </a:prstGeom>
        </p:spPr>
      </p:pic>
      <p:sp>
        <p:nvSpPr>
          <p:cNvPr id="12" name="文本框 11">
            <a:extLst>
              <a:ext uri="{FF2B5EF4-FFF2-40B4-BE49-F238E27FC236}">
                <a16:creationId xmlns:a16="http://schemas.microsoft.com/office/drawing/2014/main" id="{0D346620-E769-08E7-1CFE-94A41B77C231}"/>
              </a:ext>
            </a:extLst>
          </p:cNvPr>
          <p:cNvSpPr txBox="1"/>
          <p:nvPr/>
        </p:nvSpPr>
        <p:spPr>
          <a:xfrm>
            <a:off x="7106047" y="857904"/>
            <a:ext cx="1831219" cy="461665"/>
          </a:xfrm>
          <a:prstGeom prst="rect">
            <a:avLst/>
          </a:prstGeom>
          <a:noFill/>
        </p:spPr>
        <p:txBody>
          <a:bodyPr wrap="square" rtlCol="0">
            <a:spAutoFit/>
          </a:bodyPr>
          <a:lstStyle/>
          <a:p>
            <a:r>
              <a:rPr lang="en-US" altLang="zh-CN" sz="2400" b="1" dirty="0">
                <a:solidFill>
                  <a:srgbClr val="1C6299"/>
                </a:solidFill>
                <a:latin typeface="微软雅黑" panose="020B0503020204020204" pitchFamily="34" charset="-122"/>
                <a:ea typeface="微软雅黑" panose="020B0503020204020204" pitchFamily="34" charset="-122"/>
              </a:rPr>
              <a:t>BP</a:t>
            </a:r>
            <a:r>
              <a:rPr lang="zh-CN" altLang="en-US" sz="2400" b="1" dirty="0">
                <a:solidFill>
                  <a:srgbClr val="1C6299"/>
                </a:solidFill>
                <a:latin typeface="微软雅黑" panose="020B0503020204020204" pitchFamily="34" charset="-122"/>
                <a:ea typeface="微软雅黑" panose="020B0503020204020204" pitchFamily="34" charset="-122"/>
              </a:rPr>
              <a:t>神经网络</a:t>
            </a:r>
          </a:p>
        </p:txBody>
      </p:sp>
    </p:spTree>
    <p:extLst>
      <p:ext uri="{BB962C8B-B14F-4D97-AF65-F5344CB8AC3E}">
        <p14:creationId xmlns:p14="http://schemas.microsoft.com/office/powerpoint/2010/main" val="2251361408"/>
      </p:ext>
    </p:extLst>
  </p:cSld>
  <p:clrMapOvr>
    <a:masterClrMapping/>
  </p:clrMapOvr>
  <p:transition spd="slow" advTm="3000">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5025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199" y="-365756"/>
            <a:ext cx="7248071" cy="1083305"/>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zh-CN" altLang="en-US"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647578" cy="619478"/>
            <a:chOff x="178632" y="159728"/>
            <a:chExt cx="647578"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 name="标题占位符 1">
            <a:extLst>
              <a:ext uri="{FF2B5EF4-FFF2-40B4-BE49-F238E27FC236}">
                <a16:creationId xmlns:a16="http://schemas.microsoft.com/office/drawing/2014/main" id="{C5AD8706-A698-576F-BF06-8137CA590527}"/>
              </a:ext>
            </a:extLst>
          </p:cNvPr>
          <p:cNvSpPr txBox="1"/>
          <p:nvPr/>
        </p:nvSpPr>
        <p:spPr>
          <a:xfrm>
            <a:off x="965198" y="28130"/>
            <a:ext cx="1636759" cy="70348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sz="3600" b="1" dirty="0">
                <a:solidFill>
                  <a:srgbClr val="1C6299"/>
                </a:solidFill>
                <a:latin typeface="Arial" panose="020B0604020202020204"/>
                <a:ea typeface="微软雅黑" panose="020B0503020204020204" pitchFamily="34" charset="-122"/>
              </a:rPr>
              <a:t>卷积层</a:t>
            </a:r>
            <a:endParaRPr kumimoji="0" lang="zh-CN" altLang="en-US"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endParaRPr>
          </a:p>
        </p:txBody>
      </p:sp>
      <p:sp>
        <p:nvSpPr>
          <p:cNvPr id="10" name="文本框 9">
            <a:extLst>
              <a:ext uri="{FF2B5EF4-FFF2-40B4-BE49-F238E27FC236}">
                <a16:creationId xmlns:a16="http://schemas.microsoft.com/office/drawing/2014/main" id="{74A1FE35-E4D6-7E24-6C8B-C481AFC2C291}"/>
              </a:ext>
            </a:extLst>
          </p:cNvPr>
          <p:cNvSpPr txBox="1"/>
          <p:nvPr/>
        </p:nvSpPr>
        <p:spPr>
          <a:xfrm>
            <a:off x="410816" y="5323653"/>
            <a:ext cx="3098684" cy="1211357"/>
          </a:xfrm>
          <a:prstGeom prst="rect">
            <a:avLst/>
          </a:prstGeom>
          <a:noFill/>
          <a:ln>
            <a:solidFill>
              <a:schemeClr val="tx1"/>
            </a:solidFill>
            <a:prstDash val="dash"/>
          </a:ln>
        </p:spPr>
        <p:txBody>
          <a:bodyPr wrap="square" rtlCol="0">
            <a:spAutoFit/>
          </a:bodyPr>
          <a:lstStyle/>
          <a:p>
            <a:pPr algn="l">
              <a:lnSpc>
                <a:spcPct val="125000"/>
              </a:lnSpc>
            </a:pPr>
            <a:r>
              <a:rPr lang="zh-CN" altLang="en-US" sz="2000" b="1" i="0" kern="100" dirty="0">
                <a:solidFill>
                  <a:srgbClr val="1C6299"/>
                </a:solidFill>
                <a:effectLst/>
                <a:latin typeface="微软雅黑" panose="020B0503020204020204" pitchFamily="34" charset="-122"/>
                <a:ea typeface="微软雅黑" panose="020B0503020204020204" pitchFamily="34" charset="-122"/>
                <a:cs typeface="Times New Roman" panose="02020603050405020304" pitchFamily="18" charset="0"/>
              </a:rPr>
              <a:t>卷积特征：</a:t>
            </a:r>
            <a:endParaRPr lang="en-US" altLang="zh-CN" sz="2000" b="1" i="0" kern="100" dirty="0">
              <a:solidFill>
                <a:srgbClr val="1C6299"/>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l">
              <a:lnSpc>
                <a:spcPct val="125000"/>
              </a:lnSpc>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具有</a:t>
            </a:r>
            <a:r>
              <a:rPr lang="zh-CN" altLang="en-US" sz="2000" b="1" kern="100" dirty="0">
                <a:solidFill>
                  <a:srgbClr val="1C6299"/>
                </a:solidFill>
                <a:latin typeface="微软雅黑" panose="020B0503020204020204" pitchFamily="34" charset="-122"/>
                <a:ea typeface="微软雅黑" panose="020B0503020204020204" pitchFamily="34" charset="-122"/>
                <a:cs typeface="Times New Roman" panose="02020603050405020304" pitchFamily="18" charset="0"/>
              </a:rPr>
              <a:t>局部感知</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的机制</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l">
              <a:lnSpc>
                <a:spcPct val="125000"/>
              </a:lnSpc>
            </a:pPr>
            <a:r>
              <a:rPr lang="zh-CN" altLang="en-US" sz="2000" b="1" kern="100" dirty="0">
                <a:solidFill>
                  <a:srgbClr val="1C6299"/>
                </a:solidFill>
                <a:latin typeface="微软雅黑" panose="020B0503020204020204" pitchFamily="34" charset="-122"/>
                <a:ea typeface="微软雅黑" panose="020B0503020204020204" pitchFamily="34" charset="-122"/>
                <a:cs typeface="Times New Roman" panose="02020603050405020304" pitchFamily="18" charset="0"/>
              </a:rPr>
              <a:t>权重共享</a:t>
            </a:r>
            <a:endParaRPr lang="en-US" altLang="zh-CN" sz="2000" b="1" kern="100" dirty="0">
              <a:solidFill>
                <a:srgbClr val="1C6299"/>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a:extLst>
              <a:ext uri="{FF2B5EF4-FFF2-40B4-BE49-F238E27FC236}">
                <a16:creationId xmlns:a16="http://schemas.microsoft.com/office/drawing/2014/main" id="{32C88866-508B-AB95-5BE1-6437EAFA22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077" y="1078922"/>
            <a:ext cx="4217791" cy="3079148"/>
          </a:xfrm>
          <a:prstGeom prst="rect">
            <a:avLst/>
          </a:prstGeom>
        </p:spPr>
      </p:pic>
      <p:graphicFrame>
        <p:nvGraphicFramePr>
          <p:cNvPr id="8" name="表格 7">
            <a:extLst>
              <a:ext uri="{FF2B5EF4-FFF2-40B4-BE49-F238E27FC236}">
                <a16:creationId xmlns:a16="http://schemas.microsoft.com/office/drawing/2014/main" id="{C3F8192D-D73B-CCE7-9976-7C112C85EB2B}"/>
              </a:ext>
            </a:extLst>
          </p:cNvPr>
          <p:cNvGraphicFramePr>
            <a:graphicFrameLocks noGrp="1"/>
          </p:cNvGraphicFramePr>
          <p:nvPr>
            <p:extLst>
              <p:ext uri="{D42A27DB-BD31-4B8C-83A1-F6EECF244321}">
                <p14:modId xmlns:p14="http://schemas.microsoft.com/office/powerpoint/2010/main" val="3917724541"/>
              </p:ext>
            </p:extLst>
          </p:nvPr>
        </p:nvGraphicFramePr>
        <p:xfrm>
          <a:off x="4580868" y="1882553"/>
          <a:ext cx="1080000" cy="1097280"/>
        </p:xfrm>
        <a:graphic>
          <a:graphicData uri="http://schemas.openxmlformats.org/drawingml/2006/table">
            <a:tbl>
              <a:tblPr firstRow="1" bandRow="1">
                <a:tableStyleId>{2D5ABB26-0587-4C30-8999-92F81FD0307C}</a:tableStyleId>
              </a:tblPr>
              <a:tblGrid>
                <a:gridCol w="360000">
                  <a:extLst>
                    <a:ext uri="{9D8B030D-6E8A-4147-A177-3AD203B41FA5}">
                      <a16:colId xmlns:a16="http://schemas.microsoft.com/office/drawing/2014/main" val="4169076452"/>
                    </a:ext>
                  </a:extLst>
                </a:gridCol>
                <a:gridCol w="360000">
                  <a:extLst>
                    <a:ext uri="{9D8B030D-6E8A-4147-A177-3AD203B41FA5}">
                      <a16:colId xmlns:a16="http://schemas.microsoft.com/office/drawing/2014/main" val="606532376"/>
                    </a:ext>
                  </a:extLst>
                </a:gridCol>
                <a:gridCol w="360000">
                  <a:extLst>
                    <a:ext uri="{9D8B030D-6E8A-4147-A177-3AD203B41FA5}">
                      <a16:colId xmlns:a16="http://schemas.microsoft.com/office/drawing/2014/main" val="3662767258"/>
                    </a:ext>
                  </a:extLst>
                </a:gridCol>
              </a:tblGrid>
              <a:tr h="360000">
                <a:tc>
                  <a:txBody>
                    <a:bodyPr/>
                    <a:lstStyle/>
                    <a:p>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2987546"/>
                  </a:ext>
                </a:extLst>
              </a:tr>
              <a:tr h="360000">
                <a:tc>
                  <a:txBody>
                    <a:bodyPr/>
                    <a:lstStyle/>
                    <a:p>
                      <a:r>
                        <a:rPr lang="en-US" altLang="zh-CN" dirty="0"/>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9461998"/>
                  </a:ext>
                </a:extLst>
              </a:tr>
              <a:tr h="360000">
                <a:tc>
                  <a:txBody>
                    <a:bodyPr/>
                    <a:lstStyle/>
                    <a:p>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075082"/>
                  </a:ext>
                </a:extLst>
              </a:tr>
            </a:tbl>
          </a:graphicData>
        </a:graphic>
      </p:graphicFrame>
      <p:sp>
        <p:nvSpPr>
          <p:cNvPr id="9" name="文本框 8">
            <a:extLst>
              <a:ext uri="{FF2B5EF4-FFF2-40B4-BE49-F238E27FC236}">
                <a16:creationId xmlns:a16="http://schemas.microsoft.com/office/drawing/2014/main" id="{410B840A-1AFF-6B6F-D9B6-56467A7227AE}"/>
              </a:ext>
            </a:extLst>
          </p:cNvPr>
          <p:cNvSpPr txBox="1"/>
          <p:nvPr/>
        </p:nvSpPr>
        <p:spPr>
          <a:xfrm>
            <a:off x="4660725" y="3152124"/>
            <a:ext cx="916169"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卷积核</a:t>
            </a:r>
          </a:p>
        </p:txBody>
      </p:sp>
      <p:sp>
        <p:nvSpPr>
          <p:cNvPr id="14" name="文本框 13">
            <a:extLst>
              <a:ext uri="{FF2B5EF4-FFF2-40B4-BE49-F238E27FC236}">
                <a16:creationId xmlns:a16="http://schemas.microsoft.com/office/drawing/2014/main" id="{91B78335-4609-B012-EEB9-4C1B2638BCCD}"/>
              </a:ext>
            </a:extLst>
          </p:cNvPr>
          <p:cNvSpPr txBox="1"/>
          <p:nvPr/>
        </p:nvSpPr>
        <p:spPr>
          <a:xfrm>
            <a:off x="410816" y="4292348"/>
            <a:ext cx="3098684" cy="826637"/>
          </a:xfrm>
          <a:prstGeom prst="rect">
            <a:avLst/>
          </a:prstGeom>
          <a:noFill/>
          <a:ln>
            <a:solidFill>
              <a:schemeClr val="tx1"/>
            </a:solidFill>
            <a:prstDash val="dash"/>
          </a:ln>
        </p:spPr>
        <p:txBody>
          <a:bodyPr wrap="square" rtlCol="0">
            <a:spAutoFit/>
          </a:bodyPr>
          <a:lstStyle/>
          <a:p>
            <a:pPr algn="l">
              <a:lnSpc>
                <a:spcPct val="125000"/>
              </a:lnSpc>
            </a:pPr>
            <a:r>
              <a:rPr lang="zh-CN" altLang="en-US" sz="2000" b="1" i="0" kern="100" dirty="0">
                <a:solidFill>
                  <a:srgbClr val="1C6299"/>
                </a:solidFill>
                <a:effectLst/>
                <a:latin typeface="微软雅黑" panose="020B0503020204020204" pitchFamily="34" charset="-122"/>
                <a:ea typeface="微软雅黑" panose="020B0503020204020204" pitchFamily="34" charset="-122"/>
                <a:cs typeface="Times New Roman" panose="02020603050405020304" pitchFamily="18" charset="0"/>
              </a:rPr>
              <a:t>卷积目的：</a:t>
            </a:r>
            <a:endParaRPr lang="en-US" altLang="zh-CN" sz="2000" b="1" i="0" kern="100" dirty="0">
              <a:solidFill>
                <a:srgbClr val="1C6299"/>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l">
              <a:lnSpc>
                <a:spcPct val="125000"/>
              </a:lnSpc>
            </a:pPr>
            <a:r>
              <a:rPr lang="zh-CN" altLang="en-US" sz="2000" b="1" kern="100" dirty="0">
                <a:solidFill>
                  <a:srgbClr val="1C6299"/>
                </a:solidFill>
                <a:latin typeface="微软雅黑" panose="020B0503020204020204" pitchFamily="34" charset="-122"/>
                <a:ea typeface="微软雅黑" panose="020B0503020204020204" pitchFamily="34" charset="-122"/>
                <a:cs typeface="Times New Roman" panose="02020603050405020304" pitchFamily="18" charset="0"/>
              </a:rPr>
              <a:t>进行图像特征提取</a:t>
            </a:r>
            <a:endParaRPr lang="en-US" altLang="zh-CN" sz="2000" b="1" i="0" kern="100" dirty="0">
              <a:solidFill>
                <a:srgbClr val="1C6299"/>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15" name="表格 14">
            <a:extLst>
              <a:ext uri="{FF2B5EF4-FFF2-40B4-BE49-F238E27FC236}">
                <a16:creationId xmlns:a16="http://schemas.microsoft.com/office/drawing/2014/main" id="{71B6DA62-1498-4AED-3C3B-65DFA559A6DB}"/>
              </a:ext>
            </a:extLst>
          </p:cNvPr>
          <p:cNvGraphicFramePr>
            <a:graphicFrameLocks noGrp="1"/>
          </p:cNvGraphicFramePr>
          <p:nvPr>
            <p:extLst>
              <p:ext uri="{D42A27DB-BD31-4B8C-83A1-F6EECF244321}">
                <p14:modId xmlns:p14="http://schemas.microsoft.com/office/powerpoint/2010/main" val="1208394625"/>
              </p:ext>
            </p:extLst>
          </p:nvPr>
        </p:nvGraphicFramePr>
        <p:xfrm>
          <a:off x="6885126" y="3363233"/>
          <a:ext cx="1080000" cy="1097280"/>
        </p:xfrm>
        <a:graphic>
          <a:graphicData uri="http://schemas.openxmlformats.org/drawingml/2006/table">
            <a:tbl>
              <a:tblPr firstRow="1" bandRow="1">
                <a:tableStyleId>{2D5ABB26-0587-4C30-8999-92F81FD0307C}</a:tableStyleId>
              </a:tblPr>
              <a:tblGrid>
                <a:gridCol w="360000">
                  <a:extLst>
                    <a:ext uri="{9D8B030D-6E8A-4147-A177-3AD203B41FA5}">
                      <a16:colId xmlns:a16="http://schemas.microsoft.com/office/drawing/2014/main" val="4169076452"/>
                    </a:ext>
                  </a:extLst>
                </a:gridCol>
                <a:gridCol w="360000">
                  <a:extLst>
                    <a:ext uri="{9D8B030D-6E8A-4147-A177-3AD203B41FA5}">
                      <a16:colId xmlns:a16="http://schemas.microsoft.com/office/drawing/2014/main" val="606532376"/>
                    </a:ext>
                  </a:extLst>
                </a:gridCol>
                <a:gridCol w="360000">
                  <a:extLst>
                    <a:ext uri="{9D8B030D-6E8A-4147-A177-3AD203B41FA5}">
                      <a16:colId xmlns:a16="http://schemas.microsoft.com/office/drawing/2014/main" val="3662767258"/>
                    </a:ext>
                  </a:extLst>
                </a:gridCol>
              </a:tblGrid>
              <a:tr h="360000">
                <a:tc>
                  <a:txBody>
                    <a:bodyPr/>
                    <a:lstStyle/>
                    <a:p>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r>
                        <a:rPr lang="en-US" altLang="zh-CN" dirty="0"/>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3882987546"/>
                  </a:ext>
                </a:extLst>
              </a:tr>
              <a:tr h="360000">
                <a:tc>
                  <a:txBody>
                    <a:bodyPr/>
                    <a:lstStyle/>
                    <a:p>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3729461998"/>
                  </a:ext>
                </a:extLst>
              </a:tr>
              <a:tr h="360000">
                <a:tc>
                  <a:txBody>
                    <a:bodyPr/>
                    <a:lstStyle/>
                    <a:p>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r>
                        <a:rPr lang="en-US" altLang="zh-CN" dirty="0"/>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r>
                        <a:rPr lang="en-US" altLang="zh-CN" dirty="0"/>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4143075082"/>
                  </a:ext>
                </a:extLst>
              </a:tr>
            </a:tbl>
          </a:graphicData>
        </a:graphic>
      </p:graphicFrame>
      <p:graphicFrame>
        <p:nvGraphicFramePr>
          <p:cNvPr id="16" name="表格 15">
            <a:extLst>
              <a:ext uri="{FF2B5EF4-FFF2-40B4-BE49-F238E27FC236}">
                <a16:creationId xmlns:a16="http://schemas.microsoft.com/office/drawing/2014/main" id="{41FDEBA4-D8D5-F4F2-05BB-B038EB9AC816}"/>
              </a:ext>
            </a:extLst>
          </p:cNvPr>
          <p:cNvGraphicFramePr>
            <a:graphicFrameLocks noGrp="1"/>
          </p:cNvGraphicFramePr>
          <p:nvPr>
            <p:extLst>
              <p:ext uri="{D42A27DB-BD31-4B8C-83A1-F6EECF244321}">
                <p14:modId xmlns:p14="http://schemas.microsoft.com/office/powerpoint/2010/main" val="3813863629"/>
              </p:ext>
            </p:extLst>
          </p:nvPr>
        </p:nvGraphicFramePr>
        <p:xfrm>
          <a:off x="5716307" y="4144155"/>
          <a:ext cx="1080000" cy="1097280"/>
        </p:xfrm>
        <a:graphic>
          <a:graphicData uri="http://schemas.openxmlformats.org/drawingml/2006/table">
            <a:tbl>
              <a:tblPr firstRow="1" bandRow="1">
                <a:tableStyleId>{2D5ABB26-0587-4C30-8999-92F81FD0307C}</a:tableStyleId>
              </a:tblPr>
              <a:tblGrid>
                <a:gridCol w="360000">
                  <a:extLst>
                    <a:ext uri="{9D8B030D-6E8A-4147-A177-3AD203B41FA5}">
                      <a16:colId xmlns:a16="http://schemas.microsoft.com/office/drawing/2014/main" val="4169076452"/>
                    </a:ext>
                  </a:extLst>
                </a:gridCol>
                <a:gridCol w="360000">
                  <a:extLst>
                    <a:ext uri="{9D8B030D-6E8A-4147-A177-3AD203B41FA5}">
                      <a16:colId xmlns:a16="http://schemas.microsoft.com/office/drawing/2014/main" val="606532376"/>
                    </a:ext>
                  </a:extLst>
                </a:gridCol>
                <a:gridCol w="360000">
                  <a:extLst>
                    <a:ext uri="{9D8B030D-6E8A-4147-A177-3AD203B41FA5}">
                      <a16:colId xmlns:a16="http://schemas.microsoft.com/office/drawing/2014/main" val="3662767258"/>
                    </a:ext>
                  </a:extLst>
                </a:gridCol>
              </a:tblGrid>
              <a:tr h="360000">
                <a:tc>
                  <a:txBody>
                    <a:bodyPr/>
                    <a:lstStyle/>
                    <a:p>
                      <a:r>
                        <a:rPr lang="en-US" altLang="zh-CN" dirty="0"/>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en-US" altLang="zh-CN" dirty="0"/>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882987546"/>
                  </a:ext>
                </a:extLst>
              </a:tr>
              <a:tr h="360000">
                <a:tc>
                  <a:txBody>
                    <a:bodyPr/>
                    <a:lstStyle/>
                    <a:p>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en-US" altLang="zh-CN" dirty="0"/>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729461998"/>
                  </a:ext>
                </a:extLst>
              </a:tr>
              <a:tr h="360000">
                <a:tc>
                  <a:txBody>
                    <a:bodyPr/>
                    <a:lstStyle/>
                    <a:p>
                      <a:r>
                        <a:rPr lang="en-US" altLang="zh-CN" dirty="0"/>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en-US" altLang="zh-CN" dirty="0"/>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en-US" altLang="zh-CN" dirty="0"/>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4143075082"/>
                  </a:ext>
                </a:extLst>
              </a:tr>
            </a:tbl>
          </a:graphicData>
        </a:graphic>
      </p:graphicFrame>
      <p:graphicFrame>
        <p:nvGraphicFramePr>
          <p:cNvPr id="17" name="表格 16">
            <a:extLst>
              <a:ext uri="{FF2B5EF4-FFF2-40B4-BE49-F238E27FC236}">
                <a16:creationId xmlns:a16="http://schemas.microsoft.com/office/drawing/2014/main" id="{333DE1AC-AF5A-5C39-5C20-6546D319AF50}"/>
              </a:ext>
            </a:extLst>
          </p:cNvPr>
          <p:cNvGraphicFramePr>
            <a:graphicFrameLocks noGrp="1"/>
          </p:cNvGraphicFramePr>
          <p:nvPr>
            <p:extLst>
              <p:ext uri="{D42A27DB-BD31-4B8C-83A1-F6EECF244321}">
                <p14:modId xmlns:p14="http://schemas.microsoft.com/office/powerpoint/2010/main" val="1904767599"/>
              </p:ext>
            </p:extLst>
          </p:nvPr>
        </p:nvGraphicFramePr>
        <p:xfrm>
          <a:off x="4554391" y="4898091"/>
          <a:ext cx="1080000" cy="1097280"/>
        </p:xfrm>
        <a:graphic>
          <a:graphicData uri="http://schemas.openxmlformats.org/drawingml/2006/table">
            <a:tbl>
              <a:tblPr firstRow="1" bandRow="1">
                <a:tableStyleId>{2D5ABB26-0587-4C30-8999-92F81FD0307C}</a:tableStyleId>
              </a:tblPr>
              <a:tblGrid>
                <a:gridCol w="360000">
                  <a:extLst>
                    <a:ext uri="{9D8B030D-6E8A-4147-A177-3AD203B41FA5}">
                      <a16:colId xmlns:a16="http://schemas.microsoft.com/office/drawing/2014/main" val="4169076452"/>
                    </a:ext>
                  </a:extLst>
                </a:gridCol>
                <a:gridCol w="360000">
                  <a:extLst>
                    <a:ext uri="{9D8B030D-6E8A-4147-A177-3AD203B41FA5}">
                      <a16:colId xmlns:a16="http://schemas.microsoft.com/office/drawing/2014/main" val="606532376"/>
                    </a:ext>
                  </a:extLst>
                </a:gridCol>
                <a:gridCol w="360000">
                  <a:extLst>
                    <a:ext uri="{9D8B030D-6E8A-4147-A177-3AD203B41FA5}">
                      <a16:colId xmlns:a16="http://schemas.microsoft.com/office/drawing/2014/main" val="3662767258"/>
                    </a:ext>
                  </a:extLst>
                </a:gridCol>
              </a:tblGrid>
              <a:tr h="360000">
                <a:tc>
                  <a:txBody>
                    <a:bodyPr/>
                    <a:lstStyle/>
                    <a:p>
                      <a:r>
                        <a:rPr lang="en-US" altLang="zh-CN" dirty="0"/>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1B1"/>
                    </a:solidFill>
                  </a:tcPr>
                </a:tc>
                <a:tc>
                  <a:txBody>
                    <a:bodyPr/>
                    <a:lstStyle/>
                    <a:p>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1B1"/>
                    </a:solidFill>
                  </a:tcPr>
                </a:tc>
                <a:tc>
                  <a:txBody>
                    <a:bodyPr/>
                    <a:lstStyle/>
                    <a:p>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1B1"/>
                    </a:solidFill>
                  </a:tcPr>
                </a:tc>
                <a:extLst>
                  <a:ext uri="{0D108BD9-81ED-4DB2-BD59-A6C34878D82A}">
                    <a16:rowId xmlns:a16="http://schemas.microsoft.com/office/drawing/2014/main" val="3882987546"/>
                  </a:ext>
                </a:extLst>
              </a:tr>
              <a:tr h="360000">
                <a:tc>
                  <a:txBody>
                    <a:bodyPr/>
                    <a:lstStyle/>
                    <a:p>
                      <a:r>
                        <a:rPr lang="en-US" altLang="zh-CN" dirty="0"/>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1B1"/>
                    </a:solidFill>
                  </a:tcPr>
                </a:tc>
                <a:tc>
                  <a:txBody>
                    <a:bodyPr/>
                    <a:lstStyle/>
                    <a:p>
                      <a:r>
                        <a:rPr lang="en-US" altLang="zh-CN" dirty="0"/>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1B1"/>
                    </a:solidFill>
                  </a:tcPr>
                </a:tc>
                <a:tc>
                  <a:txBody>
                    <a:bodyPr/>
                    <a:lstStyle/>
                    <a:p>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1B1"/>
                    </a:solidFill>
                  </a:tcPr>
                </a:tc>
                <a:extLst>
                  <a:ext uri="{0D108BD9-81ED-4DB2-BD59-A6C34878D82A}">
                    <a16:rowId xmlns:a16="http://schemas.microsoft.com/office/drawing/2014/main" val="3729461998"/>
                  </a:ext>
                </a:extLst>
              </a:tr>
              <a:tr h="360000">
                <a:tc>
                  <a:txBody>
                    <a:bodyPr/>
                    <a:lstStyle/>
                    <a:p>
                      <a:r>
                        <a:rPr lang="en-US" altLang="zh-CN" dirty="0"/>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1B1"/>
                    </a:solidFill>
                  </a:tcPr>
                </a:tc>
                <a:tc>
                  <a:txBody>
                    <a:bodyPr/>
                    <a:lstStyle/>
                    <a:p>
                      <a:r>
                        <a:rPr lang="en-US" altLang="zh-CN" dirty="0"/>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1B1"/>
                    </a:solidFill>
                  </a:tcPr>
                </a:tc>
                <a:tc>
                  <a:txBody>
                    <a:bodyPr/>
                    <a:lstStyle/>
                    <a:p>
                      <a:r>
                        <a:rPr lang="en-US" altLang="zh-CN" dirty="0"/>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1B1"/>
                    </a:solidFill>
                  </a:tcPr>
                </a:tc>
                <a:extLst>
                  <a:ext uri="{0D108BD9-81ED-4DB2-BD59-A6C34878D82A}">
                    <a16:rowId xmlns:a16="http://schemas.microsoft.com/office/drawing/2014/main" val="4143075082"/>
                  </a:ext>
                </a:extLst>
              </a:tr>
            </a:tbl>
          </a:graphicData>
        </a:graphic>
      </p:graphicFrame>
      <p:sp>
        <p:nvSpPr>
          <p:cNvPr id="18" name="文本框 17">
            <a:extLst>
              <a:ext uri="{FF2B5EF4-FFF2-40B4-BE49-F238E27FC236}">
                <a16:creationId xmlns:a16="http://schemas.microsoft.com/office/drawing/2014/main" id="{E5FE57CE-1D7D-548D-FF6A-8D3F053BC0D1}"/>
              </a:ext>
            </a:extLst>
          </p:cNvPr>
          <p:cNvSpPr txBox="1"/>
          <p:nvPr/>
        </p:nvSpPr>
        <p:spPr>
          <a:xfrm>
            <a:off x="4947114" y="6055175"/>
            <a:ext cx="268941" cy="369332"/>
          </a:xfrm>
          <a:prstGeom prst="rect">
            <a:avLst/>
          </a:prstGeom>
          <a:noFill/>
        </p:spPr>
        <p:txBody>
          <a:bodyPr wrap="square" rtlCol="0">
            <a:spAutoFit/>
          </a:bodyPr>
          <a:lstStyle/>
          <a:p>
            <a:r>
              <a:rPr lang="en-US" altLang="zh-CN" dirty="0"/>
              <a:t>R</a:t>
            </a:r>
            <a:endParaRPr lang="zh-CN" altLang="en-US" dirty="0"/>
          </a:p>
        </p:txBody>
      </p:sp>
      <p:sp>
        <p:nvSpPr>
          <p:cNvPr id="19" name="文本框 18">
            <a:extLst>
              <a:ext uri="{FF2B5EF4-FFF2-40B4-BE49-F238E27FC236}">
                <a16:creationId xmlns:a16="http://schemas.microsoft.com/office/drawing/2014/main" id="{40A44BB5-986C-5891-304C-ABCB4253777C}"/>
              </a:ext>
            </a:extLst>
          </p:cNvPr>
          <p:cNvSpPr txBox="1"/>
          <p:nvPr/>
        </p:nvSpPr>
        <p:spPr>
          <a:xfrm>
            <a:off x="7290655" y="4495362"/>
            <a:ext cx="268941" cy="369332"/>
          </a:xfrm>
          <a:prstGeom prst="rect">
            <a:avLst/>
          </a:prstGeom>
          <a:noFill/>
        </p:spPr>
        <p:txBody>
          <a:bodyPr wrap="square" rtlCol="0">
            <a:spAutoFit/>
          </a:bodyPr>
          <a:lstStyle/>
          <a:p>
            <a:r>
              <a:rPr lang="en-US" altLang="zh-CN" dirty="0"/>
              <a:t>B</a:t>
            </a:r>
            <a:endParaRPr lang="zh-CN" altLang="en-US" dirty="0"/>
          </a:p>
        </p:txBody>
      </p:sp>
      <p:sp>
        <p:nvSpPr>
          <p:cNvPr id="20" name="文本框 19">
            <a:extLst>
              <a:ext uri="{FF2B5EF4-FFF2-40B4-BE49-F238E27FC236}">
                <a16:creationId xmlns:a16="http://schemas.microsoft.com/office/drawing/2014/main" id="{6AB08F5E-E663-3980-EE7C-D10A9D183AF1}"/>
              </a:ext>
            </a:extLst>
          </p:cNvPr>
          <p:cNvSpPr txBox="1"/>
          <p:nvPr/>
        </p:nvSpPr>
        <p:spPr>
          <a:xfrm>
            <a:off x="6089650" y="5334937"/>
            <a:ext cx="268941" cy="369332"/>
          </a:xfrm>
          <a:prstGeom prst="rect">
            <a:avLst/>
          </a:prstGeom>
          <a:noFill/>
        </p:spPr>
        <p:txBody>
          <a:bodyPr wrap="square" rtlCol="0">
            <a:spAutoFit/>
          </a:bodyPr>
          <a:lstStyle/>
          <a:p>
            <a:r>
              <a:rPr lang="en-US" altLang="zh-CN" dirty="0"/>
              <a:t>G</a:t>
            </a:r>
            <a:endParaRPr lang="zh-CN" altLang="en-US" dirty="0"/>
          </a:p>
        </p:txBody>
      </p:sp>
      <p:graphicFrame>
        <p:nvGraphicFramePr>
          <p:cNvPr id="21" name="表格 20">
            <a:extLst>
              <a:ext uri="{FF2B5EF4-FFF2-40B4-BE49-F238E27FC236}">
                <a16:creationId xmlns:a16="http://schemas.microsoft.com/office/drawing/2014/main" id="{50BE7CB7-C34E-7225-62CA-BF74D142FB60}"/>
              </a:ext>
            </a:extLst>
          </p:cNvPr>
          <p:cNvGraphicFramePr>
            <a:graphicFrameLocks noGrp="1"/>
          </p:cNvGraphicFramePr>
          <p:nvPr>
            <p:extLst>
              <p:ext uri="{D42A27DB-BD31-4B8C-83A1-F6EECF244321}">
                <p14:modId xmlns:p14="http://schemas.microsoft.com/office/powerpoint/2010/main" val="2016451916"/>
              </p:ext>
            </p:extLst>
          </p:nvPr>
        </p:nvGraphicFramePr>
        <p:xfrm>
          <a:off x="6976716" y="5693334"/>
          <a:ext cx="720000" cy="731520"/>
        </p:xfrm>
        <a:graphic>
          <a:graphicData uri="http://schemas.openxmlformats.org/drawingml/2006/table">
            <a:tbl>
              <a:tblPr firstRow="1" bandRow="1">
                <a:tableStyleId>{2D5ABB26-0587-4C30-8999-92F81FD0307C}</a:tableStyleId>
              </a:tblPr>
              <a:tblGrid>
                <a:gridCol w="360000">
                  <a:extLst>
                    <a:ext uri="{9D8B030D-6E8A-4147-A177-3AD203B41FA5}">
                      <a16:colId xmlns:a16="http://schemas.microsoft.com/office/drawing/2014/main" val="1884489911"/>
                    </a:ext>
                  </a:extLst>
                </a:gridCol>
                <a:gridCol w="360000">
                  <a:extLst>
                    <a:ext uri="{9D8B030D-6E8A-4147-A177-3AD203B41FA5}">
                      <a16:colId xmlns:a16="http://schemas.microsoft.com/office/drawing/2014/main" val="3849302012"/>
                    </a:ext>
                  </a:extLst>
                </a:gridCol>
              </a:tblGrid>
              <a:tr h="360000">
                <a:tc>
                  <a:txBody>
                    <a:bodyPr/>
                    <a:lstStyle/>
                    <a:p>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1B1"/>
                    </a:solidFill>
                  </a:tcPr>
                </a:tc>
                <a:tc>
                  <a:txBody>
                    <a:bodyPr/>
                    <a:lstStyle/>
                    <a:p>
                      <a:r>
                        <a:rPr lang="en-US" altLang="zh-CN" dirty="0"/>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1B1"/>
                    </a:solidFill>
                  </a:tcPr>
                </a:tc>
                <a:extLst>
                  <a:ext uri="{0D108BD9-81ED-4DB2-BD59-A6C34878D82A}">
                    <a16:rowId xmlns:a16="http://schemas.microsoft.com/office/drawing/2014/main" val="2920302220"/>
                  </a:ext>
                </a:extLst>
              </a:tr>
              <a:tr h="360000">
                <a:tc>
                  <a:txBody>
                    <a:bodyPr/>
                    <a:lstStyle/>
                    <a:p>
                      <a:r>
                        <a:rPr lang="en-US" altLang="zh-CN" dirty="0"/>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1B1"/>
                    </a:solidFill>
                  </a:tcPr>
                </a:tc>
                <a:tc>
                  <a:txBody>
                    <a:bodyPr/>
                    <a:lstStyle/>
                    <a:p>
                      <a:r>
                        <a:rPr lang="en-US" altLang="zh-CN" dirty="0"/>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1B1"/>
                    </a:solidFill>
                  </a:tcPr>
                </a:tc>
                <a:extLst>
                  <a:ext uri="{0D108BD9-81ED-4DB2-BD59-A6C34878D82A}">
                    <a16:rowId xmlns:a16="http://schemas.microsoft.com/office/drawing/2014/main" val="1565897880"/>
                  </a:ext>
                </a:extLst>
              </a:tr>
            </a:tbl>
          </a:graphicData>
        </a:graphic>
      </p:graphicFrame>
      <p:graphicFrame>
        <p:nvGraphicFramePr>
          <p:cNvPr id="22" name="表格 21">
            <a:extLst>
              <a:ext uri="{FF2B5EF4-FFF2-40B4-BE49-F238E27FC236}">
                <a16:creationId xmlns:a16="http://schemas.microsoft.com/office/drawing/2014/main" id="{A4E648D2-0698-FB92-0D74-B4A205A95BFF}"/>
              </a:ext>
            </a:extLst>
          </p:cNvPr>
          <p:cNvGraphicFramePr>
            <a:graphicFrameLocks noGrp="1"/>
          </p:cNvGraphicFramePr>
          <p:nvPr>
            <p:extLst>
              <p:ext uri="{D42A27DB-BD31-4B8C-83A1-F6EECF244321}">
                <p14:modId xmlns:p14="http://schemas.microsoft.com/office/powerpoint/2010/main" val="3288226172"/>
              </p:ext>
            </p:extLst>
          </p:nvPr>
        </p:nvGraphicFramePr>
        <p:xfrm>
          <a:off x="7778632" y="5296704"/>
          <a:ext cx="720000" cy="731520"/>
        </p:xfrm>
        <a:graphic>
          <a:graphicData uri="http://schemas.openxmlformats.org/drawingml/2006/table">
            <a:tbl>
              <a:tblPr firstRow="1" bandRow="1">
                <a:tableStyleId>{2D5ABB26-0587-4C30-8999-92F81FD0307C}</a:tableStyleId>
              </a:tblPr>
              <a:tblGrid>
                <a:gridCol w="360000">
                  <a:extLst>
                    <a:ext uri="{9D8B030D-6E8A-4147-A177-3AD203B41FA5}">
                      <a16:colId xmlns:a16="http://schemas.microsoft.com/office/drawing/2014/main" val="1884489911"/>
                    </a:ext>
                  </a:extLst>
                </a:gridCol>
                <a:gridCol w="360000">
                  <a:extLst>
                    <a:ext uri="{9D8B030D-6E8A-4147-A177-3AD203B41FA5}">
                      <a16:colId xmlns:a16="http://schemas.microsoft.com/office/drawing/2014/main" val="3849302012"/>
                    </a:ext>
                  </a:extLst>
                </a:gridCol>
              </a:tblGrid>
              <a:tr h="360000">
                <a:tc>
                  <a:txBody>
                    <a:bodyPr/>
                    <a:lstStyle/>
                    <a:p>
                      <a:r>
                        <a:rPr lang="en-US" altLang="zh-CN" dirty="0"/>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920302220"/>
                  </a:ext>
                </a:extLst>
              </a:tr>
              <a:tr h="360000">
                <a:tc>
                  <a:txBody>
                    <a:bodyPr/>
                    <a:lstStyle/>
                    <a:p>
                      <a:r>
                        <a:rPr lang="en-US" altLang="zh-CN" dirty="0"/>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en-US" altLang="zh-CN" dirty="0"/>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565897880"/>
                  </a:ext>
                </a:extLst>
              </a:tr>
            </a:tbl>
          </a:graphicData>
        </a:graphic>
      </p:graphicFrame>
      <p:graphicFrame>
        <p:nvGraphicFramePr>
          <p:cNvPr id="23" name="表格 22">
            <a:extLst>
              <a:ext uri="{FF2B5EF4-FFF2-40B4-BE49-F238E27FC236}">
                <a16:creationId xmlns:a16="http://schemas.microsoft.com/office/drawing/2014/main" id="{65413560-CF8D-8905-439F-07D2D6425C95}"/>
              </a:ext>
            </a:extLst>
          </p:cNvPr>
          <p:cNvGraphicFramePr>
            <a:graphicFrameLocks noGrp="1"/>
          </p:cNvGraphicFramePr>
          <p:nvPr>
            <p:extLst>
              <p:ext uri="{D42A27DB-BD31-4B8C-83A1-F6EECF244321}">
                <p14:modId xmlns:p14="http://schemas.microsoft.com/office/powerpoint/2010/main" val="2283745978"/>
              </p:ext>
            </p:extLst>
          </p:nvPr>
        </p:nvGraphicFramePr>
        <p:xfrm>
          <a:off x="8619637" y="4882149"/>
          <a:ext cx="720000" cy="731520"/>
        </p:xfrm>
        <a:graphic>
          <a:graphicData uri="http://schemas.openxmlformats.org/drawingml/2006/table">
            <a:tbl>
              <a:tblPr firstRow="1" bandRow="1">
                <a:tableStyleId>{2D5ABB26-0587-4C30-8999-92F81FD0307C}</a:tableStyleId>
              </a:tblPr>
              <a:tblGrid>
                <a:gridCol w="360000">
                  <a:extLst>
                    <a:ext uri="{9D8B030D-6E8A-4147-A177-3AD203B41FA5}">
                      <a16:colId xmlns:a16="http://schemas.microsoft.com/office/drawing/2014/main" val="1884489911"/>
                    </a:ext>
                  </a:extLst>
                </a:gridCol>
                <a:gridCol w="360000">
                  <a:extLst>
                    <a:ext uri="{9D8B030D-6E8A-4147-A177-3AD203B41FA5}">
                      <a16:colId xmlns:a16="http://schemas.microsoft.com/office/drawing/2014/main" val="3849302012"/>
                    </a:ext>
                  </a:extLst>
                </a:gridCol>
              </a:tblGrid>
              <a:tr h="360000">
                <a:tc>
                  <a:txBody>
                    <a:bodyPr/>
                    <a:lstStyle/>
                    <a:p>
                      <a:r>
                        <a:rPr lang="en-US" altLang="zh-CN" dirty="0"/>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r>
                        <a:rPr lang="en-US" altLang="zh-CN" dirty="0"/>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2920302220"/>
                  </a:ext>
                </a:extLst>
              </a:tr>
              <a:tr h="360000">
                <a:tc>
                  <a:txBody>
                    <a:bodyPr/>
                    <a:lstStyle/>
                    <a:p>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r>
                        <a:rPr lang="en-US" altLang="zh-CN" dirty="0"/>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1565897880"/>
                  </a:ext>
                </a:extLst>
              </a:tr>
            </a:tbl>
          </a:graphicData>
        </a:graphic>
      </p:graphicFrame>
      <p:sp>
        <p:nvSpPr>
          <p:cNvPr id="24" name="矩形 23">
            <a:extLst>
              <a:ext uri="{FF2B5EF4-FFF2-40B4-BE49-F238E27FC236}">
                <a16:creationId xmlns:a16="http://schemas.microsoft.com/office/drawing/2014/main" id="{DF871A78-6624-0E21-734B-BC862C639D58}"/>
              </a:ext>
            </a:extLst>
          </p:cNvPr>
          <p:cNvSpPr/>
          <p:nvPr/>
        </p:nvSpPr>
        <p:spPr>
          <a:xfrm>
            <a:off x="6886134" y="4824221"/>
            <a:ext cx="2615131" cy="1710930"/>
          </a:xfrm>
          <a:prstGeom prst="rect">
            <a:avLst/>
          </a:prstGeom>
          <a:noFill/>
          <a:ln>
            <a:solidFill>
              <a:schemeClr val="accent1">
                <a:shade val="1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5" name="表格 24">
            <a:extLst>
              <a:ext uri="{FF2B5EF4-FFF2-40B4-BE49-F238E27FC236}">
                <a16:creationId xmlns:a16="http://schemas.microsoft.com/office/drawing/2014/main" id="{CDD717D8-519E-F45B-1B67-293385C2670C}"/>
              </a:ext>
            </a:extLst>
          </p:cNvPr>
          <p:cNvGraphicFramePr>
            <a:graphicFrameLocks noGrp="1"/>
          </p:cNvGraphicFramePr>
          <p:nvPr>
            <p:extLst>
              <p:ext uri="{D42A27DB-BD31-4B8C-83A1-F6EECF244321}">
                <p14:modId xmlns:p14="http://schemas.microsoft.com/office/powerpoint/2010/main" val="2213117607"/>
              </p:ext>
            </p:extLst>
          </p:nvPr>
        </p:nvGraphicFramePr>
        <p:xfrm>
          <a:off x="9623294" y="5693334"/>
          <a:ext cx="720000" cy="731520"/>
        </p:xfrm>
        <a:graphic>
          <a:graphicData uri="http://schemas.openxmlformats.org/drawingml/2006/table">
            <a:tbl>
              <a:tblPr firstRow="1" bandRow="1">
                <a:tableStyleId>{2D5ABB26-0587-4C30-8999-92F81FD0307C}</a:tableStyleId>
              </a:tblPr>
              <a:tblGrid>
                <a:gridCol w="360000">
                  <a:extLst>
                    <a:ext uri="{9D8B030D-6E8A-4147-A177-3AD203B41FA5}">
                      <a16:colId xmlns:a16="http://schemas.microsoft.com/office/drawing/2014/main" val="1884489911"/>
                    </a:ext>
                  </a:extLst>
                </a:gridCol>
                <a:gridCol w="360000">
                  <a:extLst>
                    <a:ext uri="{9D8B030D-6E8A-4147-A177-3AD203B41FA5}">
                      <a16:colId xmlns:a16="http://schemas.microsoft.com/office/drawing/2014/main" val="3849302012"/>
                    </a:ext>
                  </a:extLst>
                </a:gridCol>
              </a:tblGrid>
              <a:tr h="360000">
                <a:tc>
                  <a:txBody>
                    <a:bodyPr/>
                    <a:lstStyle/>
                    <a:p>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1B1"/>
                    </a:solidFill>
                  </a:tcPr>
                </a:tc>
                <a:tc>
                  <a:txBody>
                    <a:bodyPr/>
                    <a:lstStyle/>
                    <a:p>
                      <a:r>
                        <a:rPr lang="en-US" altLang="zh-CN" dirty="0"/>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1B1"/>
                    </a:solidFill>
                  </a:tcPr>
                </a:tc>
                <a:extLst>
                  <a:ext uri="{0D108BD9-81ED-4DB2-BD59-A6C34878D82A}">
                    <a16:rowId xmlns:a16="http://schemas.microsoft.com/office/drawing/2014/main" val="2920302220"/>
                  </a:ext>
                </a:extLst>
              </a:tr>
              <a:tr h="360000">
                <a:tc>
                  <a:txBody>
                    <a:bodyPr/>
                    <a:lstStyle/>
                    <a:p>
                      <a:r>
                        <a:rPr lang="en-US" altLang="zh-CN" dirty="0"/>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1B1"/>
                    </a:solidFill>
                  </a:tcPr>
                </a:tc>
                <a:tc>
                  <a:txBody>
                    <a:bodyPr/>
                    <a:lstStyle/>
                    <a:p>
                      <a:r>
                        <a:rPr lang="en-US" altLang="zh-CN" dirty="0"/>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1B1"/>
                    </a:solidFill>
                  </a:tcPr>
                </a:tc>
                <a:extLst>
                  <a:ext uri="{0D108BD9-81ED-4DB2-BD59-A6C34878D82A}">
                    <a16:rowId xmlns:a16="http://schemas.microsoft.com/office/drawing/2014/main" val="1565897880"/>
                  </a:ext>
                </a:extLst>
              </a:tr>
            </a:tbl>
          </a:graphicData>
        </a:graphic>
      </p:graphicFrame>
      <p:graphicFrame>
        <p:nvGraphicFramePr>
          <p:cNvPr id="26" name="表格 25">
            <a:extLst>
              <a:ext uri="{FF2B5EF4-FFF2-40B4-BE49-F238E27FC236}">
                <a16:creationId xmlns:a16="http://schemas.microsoft.com/office/drawing/2014/main" id="{B5D9F047-F3FC-E5A7-84CE-64020EAA0097}"/>
              </a:ext>
            </a:extLst>
          </p:cNvPr>
          <p:cNvGraphicFramePr>
            <a:graphicFrameLocks noGrp="1"/>
          </p:cNvGraphicFramePr>
          <p:nvPr>
            <p:extLst>
              <p:ext uri="{D42A27DB-BD31-4B8C-83A1-F6EECF244321}">
                <p14:modId xmlns:p14="http://schemas.microsoft.com/office/powerpoint/2010/main" val="3931586099"/>
              </p:ext>
            </p:extLst>
          </p:nvPr>
        </p:nvGraphicFramePr>
        <p:xfrm>
          <a:off x="10425210" y="5296704"/>
          <a:ext cx="720000" cy="731520"/>
        </p:xfrm>
        <a:graphic>
          <a:graphicData uri="http://schemas.openxmlformats.org/drawingml/2006/table">
            <a:tbl>
              <a:tblPr firstRow="1" bandRow="1">
                <a:tableStyleId>{2D5ABB26-0587-4C30-8999-92F81FD0307C}</a:tableStyleId>
              </a:tblPr>
              <a:tblGrid>
                <a:gridCol w="360000">
                  <a:extLst>
                    <a:ext uri="{9D8B030D-6E8A-4147-A177-3AD203B41FA5}">
                      <a16:colId xmlns:a16="http://schemas.microsoft.com/office/drawing/2014/main" val="1884489911"/>
                    </a:ext>
                  </a:extLst>
                </a:gridCol>
                <a:gridCol w="360000">
                  <a:extLst>
                    <a:ext uri="{9D8B030D-6E8A-4147-A177-3AD203B41FA5}">
                      <a16:colId xmlns:a16="http://schemas.microsoft.com/office/drawing/2014/main" val="3849302012"/>
                    </a:ext>
                  </a:extLst>
                </a:gridCol>
              </a:tblGrid>
              <a:tr h="360000">
                <a:tc>
                  <a:txBody>
                    <a:bodyPr/>
                    <a:lstStyle/>
                    <a:p>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en-US" altLang="zh-CN" dirty="0"/>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920302220"/>
                  </a:ext>
                </a:extLst>
              </a:tr>
              <a:tr h="360000">
                <a:tc>
                  <a:txBody>
                    <a:bodyPr/>
                    <a:lstStyle/>
                    <a:p>
                      <a:r>
                        <a:rPr lang="en-US" altLang="zh-CN" dirty="0"/>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r>
                        <a:rPr lang="en-US" altLang="zh-CN" dirty="0"/>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565897880"/>
                  </a:ext>
                </a:extLst>
              </a:tr>
            </a:tbl>
          </a:graphicData>
        </a:graphic>
      </p:graphicFrame>
      <p:graphicFrame>
        <p:nvGraphicFramePr>
          <p:cNvPr id="27" name="表格 26">
            <a:extLst>
              <a:ext uri="{FF2B5EF4-FFF2-40B4-BE49-F238E27FC236}">
                <a16:creationId xmlns:a16="http://schemas.microsoft.com/office/drawing/2014/main" id="{2838E14A-FB5F-867D-F4EE-A6B956F4FC62}"/>
              </a:ext>
            </a:extLst>
          </p:cNvPr>
          <p:cNvGraphicFramePr>
            <a:graphicFrameLocks noGrp="1"/>
          </p:cNvGraphicFramePr>
          <p:nvPr>
            <p:extLst>
              <p:ext uri="{D42A27DB-BD31-4B8C-83A1-F6EECF244321}">
                <p14:modId xmlns:p14="http://schemas.microsoft.com/office/powerpoint/2010/main" val="4026983925"/>
              </p:ext>
            </p:extLst>
          </p:nvPr>
        </p:nvGraphicFramePr>
        <p:xfrm>
          <a:off x="11266215" y="4882149"/>
          <a:ext cx="720000" cy="731520"/>
        </p:xfrm>
        <a:graphic>
          <a:graphicData uri="http://schemas.openxmlformats.org/drawingml/2006/table">
            <a:tbl>
              <a:tblPr firstRow="1" bandRow="1">
                <a:tableStyleId>{2D5ABB26-0587-4C30-8999-92F81FD0307C}</a:tableStyleId>
              </a:tblPr>
              <a:tblGrid>
                <a:gridCol w="360000">
                  <a:extLst>
                    <a:ext uri="{9D8B030D-6E8A-4147-A177-3AD203B41FA5}">
                      <a16:colId xmlns:a16="http://schemas.microsoft.com/office/drawing/2014/main" val="1884489911"/>
                    </a:ext>
                  </a:extLst>
                </a:gridCol>
                <a:gridCol w="360000">
                  <a:extLst>
                    <a:ext uri="{9D8B030D-6E8A-4147-A177-3AD203B41FA5}">
                      <a16:colId xmlns:a16="http://schemas.microsoft.com/office/drawing/2014/main" val="3849302012"/>
                    </a:ext>
                  </a:extLst>
                </a:gridCol>
              </a:tblGrid>
              <a:tr h="360000">
                <a:tc>
                  <a:txBody>
                    <a:bodyPr/>
                    <a:lstStyle/>
                    <a:p>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r>
                        <a:rPr lang="en-US" altLang="zh-CN" dirty="0"/>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2920302220"/>
                  </a:ext>
                </a:extLst>
              </a:tr>
              <a:tr h="360000">
                <a:tc>
                  <a:txBody>
                    <a:bodyPr/>
                    <a:lstStyle/>
                    <a:p>
                      <a:r>
                        <a:rPr lang="en-US" altLang="zh-CN" dirty="0"/>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r>
                        <a:rPr lang="en-US" altLang="zh-CN" dirty="0"/>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1565897880"/>
                  </a:ext>
                </a:extLst>
              </a:tr>
            </a:tbl>
          </a:graphicData>
        </a:graphic>
      </p:graphicFrame>
      <p:sp>
        <p:nvSpPr>
          <p:cNvPr id="28" name="矩形 27">
            <a:extLst>
              <a:ext uri="{FF2B5EF4-FFF2-40B4-BE49-F238E27FC236}">
                <a16:creationId xmlns:a16="http://schemas.microsoft.com/office/drawing/2014/main" id="{DA2E712F-0283-FA3D-9C4A-2E63922E6CA5}"/>
              </a:ext>
            </a:extLst>
          </p:cNvPr>
          <p:cNvSpPr/>
          <p:nvPr/>
        </p:nvSpPr>
        <p:spPr>
          <a:xfrm>
            <a:off x="9532712" y="4824221"/>
            <a:ext cx="2615131" cy="1710930"/>
          </a:xfrm>
          <a:prstGeom prst="rect">
            <a:avLst/>
          </a:prstGeom>
          <a:noFill/>
          <a:ln>
            <a:solidFill>
              <a:schemeClr val="accent1">
                <a:shade val="1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D4A62858-B83B-8320-309A-92E83EF5E4F5}"/>
              </a:ext>
            </a:extLst>
          </p:cNvPr>
          <p:cNvSpPr txBox="1"/>
          <p:nvPr/>
        </p:nvSpPr>
        <p:spPr>
          <a:xfrm>
            <a:off x="8145702" y="6144795"/>
            <a:ext cx="104440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卷积核</a:t>
            </a: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239B7923-9CEE-BC19-1FD8-ED91346EEE3D}"/>
              </a:ext>
            </a:extLst>
          </p:cNvPr>
          <p:cNvSpPr txBox="1"/>
          <p:nvPr/>
        </p:nvSpPr>
        <p:spPr>
          <a:xfrm>
            <a:off x="11153291" y="6086152"/>
            <a:ext cx="104440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卷积核</a:t>
            </a: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graphicFrame>
        <p:nvGraphicFramePr>
          <p:cNvPr id="32" name="表格 31">
            <a:extLst>
              <a:ext uri="{FF2B5EF4-FFF2-40B4-BE49-F238E27FC236}">
                <a16:creationId xmlns:a16="http://schemas.microsoft.com/office/drawing/2014/main" id="{C76EF544-EB28-740E-3785-5F97ACC41553}"/>
              </a:ext>
            </a:extLst>
          </p:cNvPr>
          <p:cNvGraphicFramePr>
            <a:graphicFrameLocks noGrp="1"/>
          </p:cNvGraphicFramePr>
          <p:nvPr>
            <p:extLst>
              <p:ext uri="{D42A27DB-BD31-4B8C-83A1-F6EECF244321}">
                <p14:modId xmlns:p14="http://schemas.microsoft.com/office/powerpoint/2010/main" val="2679493355"/>
              </p:ext>
            </p:extLst>
          </p:nvPr>
        </p:nvGraphicFramePr>
        <p:xfrm>
          <a:off x="8990857" y="3178618"/>
          <a:ext cx="720000" cy="731520"/>
        </p:xfrm>
        <a:graphic>
          <a:graphicData uri="http://schemas.openxmlformats.org/drawingml/2006/table">
            <a:tbl>
              <a:tblPr firstRow="1" bandRow="1">
                <a:tableStyleId>{2D5ABB26-0587-4C30-8999-92F81FD0307C}</a:tableStyleId>
              </a:tblPr>
              <a:tblGrid>
                <a:gridCol w="360000">
                  <a:extLst>
                    <a:ext uri="{9D8B030D-6E8A-4147-A177-3AD203B41FA5}">
                      <a16:colId xmlns:a16="http://schemas.microsoft.com/office/drawing/2014/main" val="1884489911"/>
                    </a:ext>
                  </a:extLst>
                </a:gridCol>
                <a:gridCol w="360000">
                  <a:extLst>
                    <a:ext uri="{9D8B030D-6E8A-4147-A177-3AD203B41FA5}">
                      <a16:colId xmlns:a16="http://schemas.microsoft.com/office/drawing/2014/main" val="3849302012"/>
                    </a:ext>
                  </a:extLst>
                </a:gridCol>
              </a:tblGrid>
              <a:tr h="360000">
                <a:tc>
                  <a:txBody>
                    <a:bodyPr/>
                    <a:lstStyle/>
                    <a:p>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r>
                        <a:rPr lang="en-US" altLang="zh-CN" dirty="0"/>
                        <a:t>3</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920302220"/>
                  </a:ext>
                </a:extLst>
              </a:tr>
              <a:tr h="360000">
                <a:tc>
                  <a:txBody>
                    <a:bodyPr/>
                    <a:lstStyle/>
                    <a:p>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565897880"/>
                  </a:ext>
                </a:extLst>
              </a:tr>
            </a:tbl>
          </a:graphicData>
        </a:graphic>
      </p:graphicFrame>
      <p:graphicFrame>
        <p:nvGraphicFramePr>
          <p:cNvPr id="33" name="表格 32">
            <a:extLst>
              <a:ext uri="{FF2B5EF4-FFF2-40B4-BE49-F238E27FC236}">
                <a16:creationId xmlns:a16="http://schemas.microsoft.com/office/drawing/2014/main" id="{35FEA4B5-EEE3-3F90-5F3A-F262C60D5C1C}"/>
              </a:ext>
            </a:extLst>
          </p:cNvPr>
          <p:cNvGraphicFramePr>
            <a:graphicFrameLocks noGrp="1"/>
          </p:cNvGraphicFramePr>
          <p:nvPr>
            <p:extLst>
              <p:ext uri="{D42A27DB-BD31-4B8C-83A1-F6EECF244321}">
                <p14:modId xmlns:p14="http://schemas.microsoft.com/office/powerpoint/2010/main" val="882899770"/>
              </p:ext>
            </p:extLst>
          </p:nvPr>
        </p:nvGraphicFramePr>
        <p:xfrm>
          <a:off x="10019472" y="3185390"/>
          <a:ext cx="720000" cy="731520"/>
        </p:xfrm>
        <a:graphic>
          <a:graphicData uri="http://schemas.openxmlformats.org/drawingml/2006/table">
            <a:tbl>
              <a:tblPr firstRow="1" bandRow="1">
                <a:tableStyleId>{2D5ABB26-0587-4C30-8999-92F81FD0307C}</a:tableStyleId>
              </a:tblPr>
              <a:tblGrid>
                <a:gridCol w="360000">
                  <a:extLst>
                    <a:ext uri="{9D8B030D-6E8A-4147-A177-3AD203B41FA5}">
                      <a16:colId xmlns:a16="http://schemas.microsoft.com/office/drawing/2014/main" val="1884489911"/>
                    </a:ext>
                  </a:extLst>
                </a:gridCol>
                <a:gridCol w="360000">
                  <a:extLst>
                    <a:ext uri="{9D8B030D-6E8A-4147-A177-3AD203B41FA5}">
                      <a16:colId xmlns:a16="http://schemas.microsoft.com/office/drawing/2014/main" val="3849302012"/>
                    </a:ext>
                  </a:extLst>
                </a:gridCol>
              </a:tblGrid>
              <a:tr h="360000">
                <a:tc>
                  <a:txBody>
                    <a:bodyPr/>
                    <a:lstStyle/>
                    <a:p>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70000"/>
                      </a:srgbClr>
                    </a:solidFill>
                  </a:tcPr>
                </a:tc>
                <a:tc>
                  <a:txBody>
                    <a:bodyPr/>
                    <a:lstStyle/>
                    <a:p>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70000"/>
                      </a:srgbClr>
                    </a:solidFill>
                  </a:tcPr>
                </a:tc>
                <a:extLst>
                  <a:ext uri="{0D108BD9-81ED-4DB2-BD59-A6C34878D82A}">
                    <a16:rowId xmlns:a16="http://schemas.microsoft.com/office/drawing/2014/main" val="2920302220"/>
                  </a:ext>
                </a:extLst>
              </a:tr>
              <a:tr h="360000">
                <a:tc>
                  <a:txBody>
                    <a:bodyPr/>
                    <a:lstStyle/>
                    <a:p>
                      <a:r>
                        <a:rPr lang="en-US" altLang="zh-CN" dirty="0"/>
                        <a:t>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70000"/>
                      </a:srgbClr>
                    </a:solidFill>
                  </a:tcPr>
                </a:tc>
                <a:tc>
                  <a:txBody>
                    <a:bodyPr/>
                    <a:lstStyle/>
                    <a:p>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70000"/>
                      </a:srgbClr>
                    </a:solidFill>
                  </a:tcPr>
                </a:tc>
                <a:extLst>
                  <a:ext uri="{0D108BD9-81ED-4DB2-BD59-A6C34878D82A}">
                    <a16:rowId xmlns:a16="http://schemas.microsoft.com/office/drawing/2014/main" val="1565897880"/>
                  </a:ext>
                </a:extLst>
              </a:tr>
            </a:tbl>
          </a:graphicData>
        </a:graphic>
      </p:graphicFrame>
      <p:cxnSp>
        <p:nvCxnSpPr>
          <p:cNvPr id="35" name="直接箭头连接符 34">
            <a:extLst>
              <a:ext uri="{FF2B5EF4-FFF2-40B4-BE49-F238E27FC236}">
                <a16:creationId xmlns:a16="http://schemas.microsoft.com/office/drawing/2014/main" id="{54C4E739-8736-7722-5B2C-3F9CEE5903B7}"/>
              </a:ext>
            </a:extLst>
          </p:cNvPr>
          <p:cNvCxnSpPr>
            <a:cxnSpLocks/>
          </p:cNvCxnSpPr>
          <p:nvPr/>
        </p:nvCxnSpPr>
        <p:spPr>
          <a:xfrm flipV="1">
            <a:off x="8498632" y="4144155"/>
            <a:ext cx="492225" cy="545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298116FA-0A71-3E38-9E9F-6E9328C1F082}"/>
              </a:ext>
            </a:extLst>
          </p:cNvPr>
          <p:cNvCxnSpPr/>
          <p:nvPr/>
        </p:nvCxnSpPr>
        <p:spPr>
          <a:xfrm flipH="1" flipV="1">
            <a:off x="10580914" y="4057170"/>
            <a:ext cx="484094" cy="622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383CA673-E573-11C1-CC4D-AB0916BB3973}"/>
                  </a:ext>
                </a:extLst>
              </p:cNvPr>
              <p:cNvSpPr txBox="1"/>
              <p:nvPr/>
            </p:nvSpPr>
            <p:spPr>
              <a:xfrm>
                <a:off x="5883995" y="1911159"/>
                <a:ext cx="2146821"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ea typeface="微软雅黑" panose="020B0503020204020204" pitchFamily="34" charset="-122"/>
                        </a:rPr>
                        <m:t>𝐾𝑒𝑟𝑛𝑒𝑙</m:t>
                      </m:r>
                      <m:r>
                        <a:rPr lang="en-US" altLang="zh-CN" i="1" dirty="0" smtClean="0">
                          <a:latin typeface="Cambria Math" panose="02040503050406030204" pitchFamily="18" charset="0"/>
                          <a:ea typeface="微软雅黑" panose="020B0503020204020204" pitchFamily="34" charset="-122"/>
                        </a:rPr>
                        <m:t> </m:t>
                      </m:r>
                      <m:r>
                        <a:rPr lang="en-US" altLang="zh-CN" i="1" dirty="0" smtClean="0">
                          <a:latin typeface="Cambria Math" panose="02040503050406030204" pitchFamily="18" charset="0"/>
                          <a:ea typeface="微软雅黑" panose="020B0503020204020204" pitchFamily="34" charset="-122"/>
                        </a:rPr>
                        <m:t>𝑠𝑖𝑧𝑒</m:t>
                      </m:r>
                      <m:r>
                        <a:rPr lang="en-US" altLang="zh-CN" i="1" dirty="0" smtClean="0">
                          <a:latin typeface="Cambria Math" panose="02040503050406030204" pitchFamily="18" charset="0"/>
                          <a:ea typeface="微软雅黑" panose="020B0503020204020204" pitchFamily="34" charset="-122"/>
                        </a:rPr>
                        <m:t>=3∗3</m:t>
                      </m:r>
                    </m:oMath>
                  </m:oMathPara>
                </a14:m>
                <a:endParaRPr lang="en-US" altLang="zh-CN" dirty="0">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ea typeface="微软雅黑" panose="020B0503020204020204" pitchFamily="34" charset="-122"/>
                        </a:rPr>
                        <m:t>𝑆𝑡𝑟𝑖𝑑𝑒</m:t>
                      </m:r>
                      <m:r>
                        <a:rPr lang="en-US" altLang="zh-CN" i="1" dirty="0" smtClean="0">
                          <a:latin typeface="Cambria Math" panose="02040503050406030204" pitchFamily="18" charset="0"/>
                          <a:ea typeface="微软雅黑" panose="020B0503020204020204" pitchFamily="34" charset="-122"/>
                        </a:rPr>
                        <m:t>=1</m:t>
                      </m:r>
                    </m:oMath>
                  </m:oMathPara>
                </a14:m>
                <a:endParaRPr lang="en-US" altLang="zh-CN" dirty="0">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ea typeface="微软雅黑" panose="020B0503020204020204" pitchFamily="34" charset="-122"/>
                        </a:rPr>
                        <m:t>𝑃𝑎𝑑𝑑𝑖𝑛𝑔</m:t>
                      </m:r>
                      <m:r>
                        <a:rPr lang="en-US" altLang="zh-CN" i="1" dirty="0" smtClean="0">
                          <a:latin typeface="Cambria Math" panose="02040503050406030204" pitchFamily="18" charset="0"/>
                          <a:ea typeface="微软雅黑" panose="020B0503020204020204" pitchFamily="34" charset="-122"/>
                        </a:rPr>
                        <m:t>=0</m:t>
                      </m:r>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39" name="文本框 38">
                <a:extLst>
                  <a:ext uri="{FF2B5EF4-FFF2-40B4-BE49-F238E27FC236}">
                    <a16:creationId xmlns:a16="http://schemas.microsoft.com/office/drawing/2014/main" id="{383CA673-E573-11C1-CC4D-AB0916BB3973}"/>
                  </a:ext>
                </a:extLst>
              </p:cNvPr>
              <p:cNvSpPr txBox="1">
                <a:spLocks noRot="1" noChangeAspect="1" noMove="1" noResize="1" noEditPoints="1" noAdjustHandles="1" noChangeArrowheads="1" noChangeShapeType="1" noTextEdit="1"/>
              </p:cNvSpPr>
              <p:nvPr/>
            </p:nvSpPr>
            <p:spPr>
              <a:xfrm>
                <a:off x="5883995" y="1911159"/>
                <a:ext cx="2146821" cy="923330"/>
              </a:xfrm>
              <a:prstGeom prst="rect">
                <a:avLst/>
              </a:prstGeom>
              <a:blipFill>
                <a:blip r:embed="rId4"/>
                <a:stretch>
                  <a:fillRect b="-5298"/>
                </a:stretch>
              </a:blipFill>
            </p:spPr>
            <p:txBody>
              <a:bodyPr/>
              <a:lstStyle/>
              <a:p>
                <a:r>
                  <a:rPr lang="zh-CN" altLang="en-US">
                    <a:noFill/>
                  </a:rPr>
                  <a:t> </a:t>
                </a:r>
              </a:p>
            </p:txBody>
          </p:sp>
        </mc:Fallback>
      </mc:AlternateContent>
      <p:graphicFrame>
        <p:nvGraphicFramePr>
          <p:cNvPr id="40" name="对象 39">
            <a:extLst>
              <a:ext uri="{FF2B5EF4-FFF2-40B4-BE49-F238E27FC236}">
                <a16:creationId xmlns:a16="http://schemas.microsoft.com/office/drawing/2014/main" id="{DB97499A-CE2C-DEAC-FEAF-240DDDC457CD}"/>
              </a:ext>
            </a:extLst>
          </p:cNvPr>
          <p:cNvGraphicFramePr>
            <a:graphicFrameLocks noChangeAspect="1"/>
          </p:cNvGraphicFramePr>
          <p:nvPr>
            <p:extLst>
              <p:ext uri="{D42A27DB-BD31-4B8C-83A1-F6EECF244321}">
                <p14:modId xmlns:p14="http://schemas.microsoft.com/office/powerpoint/2010/main" val="508554274"/>
              </p:ext>
            </p:extLst>
          </p:nvPr>
        </p:nvGraphicFramePr>
        <p:xfrm>
          <a:off x="7960764" y="2022258"/>
          <a:ext cx="3827164" cy="617927"/>
        </p:xfrm>
        <a:graphic>
          <a:graphicData uri="http://schemas.openxmlformats.org/presentationml/2006/ole">
            <mc:AlternateContent xmlns:mc="http://schemas.openxmlformats.org/markup-compatibility/2006">
              <mc:Choice xmlns:v="urn:schemas-microsoft-com:vml" Requires="v">
                <p:oleObj name="Equation" r:id="rId5" imgW="2438280" imgH="393480" progId="Equation.DSMT4">
                  <p:embed/>
                </p:oleObj>
              </mc:Choice>
              <mc:Fallback>
                <p:oleObj name="Equation" r:id="rId5" imgW="2438280" imgH="393480" progId="Equation.DSMT4">
                  <p:embed/>
                  <p:pic>
                    <p:nvPicPr>
                      <p:cNvPr id="0" name=""/>
                      <p:cNvPicPr/>
                      <p:nvPr/>
                    </p:nvPicPr>
                    <p:blipFill>
                      <a:blip r:embed="rId6"/>
                      <a:stretch>
                        <a:fillRect/>
                      </a:stretch>
                    </p:blipFill>
                    <p:spPr>
                      <a:xfrm>
                        <a:off x="7960764" y="2022258"/>
                        <a:ext cx="3827164" cy="617927"/>
                      </a:xfrm>
                      <a:prstGeom prst="rect">
                        <a:avLst/>
                      </a:prstGeom>
                    </p:spPr>
                  </p:pic>
                </p:oleObj>
              </mc:Fallback>
            </mc:AlternateContent>
          </a:graphicData>
        </a:graphic>
      </p:graphicFrame>
    </p:spTree>
    <p:extLst>
      <p:ext uri="{BB962C8B-B14F-4D97-AF65-F5344CB8AC3E}">
        <p14:creationId xmlns:p14="http://schemas.microsoft.com/office/powerpoint/2010/main" val="1574696450"/>
      </p:ext>
    </p:extLst>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par>
                                <p:cTn id="15" presetID="53" presetClass="entr" presetSubtype="16"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Effect transition="in" filter="fade">
                                      <p:cBhvr>
                                        <p:cTn id="19" dur="500"/>
                                        <p:tgtEl>
                                          <p:spTgt spid="21"/>
                                        </p:tgtEl>
                                      </p:cBhvr>
                                    </p:animEffect>
                                  </p:childTnLst>
                                </p:cTn>
                              </p:par>
                              <p:par>
                                <p:cTn id="20" presetID="53" presetClass="entr" presetSubtype="16"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animEffect transition="in" filter="fade">
                                      <p:cBhvr>
                                        <p:cTn id="24" dur="500"/>
                                        <p:tgtEl>
                                          <p:spTgt spid="22"/>
                                        </p:tgtEl>
                                      </p:cBhvr>
                                    </p:animEffect>
                                  </p:childTnLst>
                                </p:cTn>
                              </p:par>
                              <p:par>
                                <p:cTn id="25" presetID="53" presetClass="entr" presetSubtype="16"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p:cTn id="27" dur="500" fill="hold"/>
                                        <p:tgtEl>
                                          <p:spTgt spid="23"/>
                                        </p:tgtEl>
                                        <p:attrNameLst>
                                          <p:attrName>ppt_w</p:attrName>
                                        </p:attrNameLst>
                                      </p:cBhvr>
                                      <p:tavLst>
                                        <p:tav tm="0">
                                          <p:val>
                                            <p:fltVal val="0"/>
                                          </p:val>
                                        </p:tav>
                                        <p:tav tm="100000">
                                          <p:val>
                                            <p:strVal val="#ppt_w"/>
                                          </p:val>
                                        </p:tav>
                                      </p:tavLst>
                                    </p:anim>
                                    <p:anim calcmode="lin" valueType="num">
                                      <p:cBhvr>
                                        <p:cTn id="28" dur="500" fill="hold"/>
                                        <p:tgtEl>
                                          <p:spTgt spid="23"/>
                                        </p:tgtEl>
                                        <p:attrNameLst>
                                          <p:attrName>ppt_h</p:attrName>
                                        </p:attrNameLst>
                                      </p:cBhvr>
                                      <p:tavLst>
                                        <p:tav tm="0">
                                          <p:val>
                                            <p:fltVal val="0"/>
                                          </p:val>
                                        </p:tav>
                                        <p:tav tm="100000">
                                          <p:val>
                                            <p:strVal val="#ppt_h"/>
                                          </p:val>
                                        </p:tav>
                                      </p:tavLst>
                                    </p:anim>
                                    <p:animEffect transition="in" filter="fade">
                                      <p:cBhvr>
                                        <p:cTn id="29" dur="500"/>
                                        <p:tgtEl>
                                          <p:spTgt spid="23"/>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p:cTn id="32" dur="500" fill="hold"/>
                                        <p:tgtEl>
                                          <p:spTgt spid="24"/>
                                        </p:tgtEl>
                                        <p:attrNameLst>
                                          <p:attrName>ppt_w</p:attrName>
                                        </p:attrNameLst>
                                      </p:cBhvr>
                                      <p:tavLst>
                                        <p:tav tm="0">
                                          <p:val>
                                            <p:fltVal val="0"/>
                                          </p:val>
                                        </p:tav>
                                        <p:tav tm="100000">
                                          <p:val>
                                            <p:strVal val="#ppt_w"/>
                                          </p:val>
                                        </p:tav>
                                      </p:tavLst>
                                    </p:anim>
                                    <p:anim calcmode="lin" valueType="num">
                                      <p:cBhvr>
                                        <p:cTn id="33" dur="500" fill="hold"/>
                                        <p:tgtEl>
                                          <p:spTgt spid="24"/>
                                        </p:tgtEl>
                                        <p:attrNameLst>
                                          <p:attrName>ppt_h</p:attrName>
                                        </p:attrNameLst>
                                      </p:cBhvr>
                                      <p:tavLst>
                                        <p:tav tm="0">
                                          <p:val>
                                            <p:fltVal val="0"/>
                                          </p:val>
                                        </p:tav>
                                        <p:tav tm="100000">
                                          <p:val>
                                            <p:strVal val="#ppt_h"/>
                                          </p:val>
                                        </p:tav>
                                      </p:tavLst>
                                    </p:anim>
                                    <p:animEffect transition="in" filter="fade">
                                      <p:cBhvr>
                                        <p:cTn id="34" dur="500"/>
                                        <p:tgtEl>
                                          <p:spTgt spid="24"/>
                                        </p:tgtEl>
                                      </p:cBhvr>
                                    </p:animEffect>
                                  </p:childTnLst>
                                </p:cTn>
                              </p:par>
                              <p:par>
                                <p:cTn id="35" presetID="53" presetClass="entr" presetSubtype="16"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 calcmode="lin" valueType="num">
                                      <p:cBhvr>
                                        <p:cTn id="42" dur="500" fill="hold"/>
                                        <p:tgtEl>
                                          <p:spTgt spid="26"/>
                                        </p:tgtEl>
                                        <p:attrNameLst>
                                          <p:attrName>ppt_w</p:attrName>
                                        </p:attrNameLst>
                                      </p:cBhvr>
                                      <p:tavLst>
                                        <p:tav tm="0">
                                          <p:val>
                                            <p:fltVal val="0"/>
                                          </p:val>
                                        </p:tav>
                                        <p:tav tm="100000">
                                          <p:val>
                                            <p:strVal val="#ppt_w"/>
                                          </p:val>
                                        </p:tav>
                                      </p:tavLst>
                                    </p:anim>
                                    <p:anim calcmode="lin" valueType="num">
                                      <p:cBhvr>
                                        <p:cTn id="43" dur="500" fill="hold"/>
                                        <p:tgtEl>
                                          <p:spTgt spid="26"/>
                                        </p:tgtEl>
                                        <p:attrNameLst>
                                          <p:attrName>ppt_h</p:attrName>
                                        </p:attrNameLst>
                                      </p:cBhvr>
                                      <p:tavLst>
                                        <p:tav tm="0">
                                          <p:val>
                                            <p:fltVal val="0"/>
                                          </p:val>
                                        </p:tav>
                                        <p:tav tm="100000">
                                          <p:val>
                                            <p:strVal val="#ppt_h"/>
                                          </p:val>
                                        </p:tav>
                                      </p:tavLst>
                                    </p:anim>
                                    <p:animEffect transition="in" filter="fade">
                                      <p:cBhvr>
                                        <p:cTn id="44" dur="500"/>
                                        <p:tgtEl>
                                          <p:spTgt spid="26"/>
                                        </p:tgtEl>
                                      </p:cBhvr>
                                    </p:animEffect>
                                  </p:childTnLst>
                                </p:cTn>
                              </p:par>
                              <p:par>
                                <p:cTn id="45" presetID="53" presetClass="entr" presetSubtype="16"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p:cTn id="47" dur="500" fill="hold"/>
                                        <p:tgtEl>
                                          <p:spTgt spid="27"/>
                                        </p:tgtEl>
                                        <p:attrNameLst>
                                          <p:attrName>ppt_w</p:attrName>
                                        </p:attrNameLst>
                                      </p:cBhvr>
                                      <p:tavLst>
                                        <p:tav tm="0">
                                          <p:val>
                                            <p:fltVal val="0"/>
                                          </p:val>
                                        </p:tav>
                                        <p:tav tm="100000">
                                          <p:val>
                                            <p:strVal val="#ppt_w"/>
                                          </p:val>
                                        </p:tav>
                                      </p:tavLst>
                                    </p:anim>
                                    <p:anim calcmode="lin" valueType="num">
                                      <p:cBhvr>
                                        <p:cTn id="48" dur="500" fill="hold"/>
                                        <p:tgtEl>
                                          <p:spTgt spid="27"/>
                                        </p:tgtEl>
                                        <p:attrNameLst>
                                          <p:attrName>ppt_h</p:attrName>
                                        </p:attrNameLst>
                                      </p:cBhvr>
                                      <p:tavLst>
                                        <p:tav tm="0">
                                          <p:val>
                                            <p:fltVal val="0"/>
                                          </p:val>
                                        </p:tav>
                                        <p:tav tm="100000">
                                          <p:val>
                                            <p:strVal val="#ppt_h"/>
                                          </p:val>
                                        </p:tav>
                                      </p:tavLst>
                                    </p:anim>
                                    <p:animEffect transition="in" filter="fade">
                                      <p:cBhvr>
                                        <p:cTn id="49" dur="500"/>
                                        <p:tgtEl>
                                          <p:spTgt spid="27"/>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28"/>
                                        </p:tgtEl>
                                        <p:attrNameLst>
                                          <p:attrName>style.visibility</p:attrName>
                                        </p:attrNameLst>
                                      </p:cBhvr>
                                      <p:to>
                                        <p:strVal val="visible"/>
                                      </p:to>
                                    </p:set>
                                    <p:anim calcmode="lin" valueType="num">
                                      <p:cBhvr>
                                        <p:cTn id="52" dur="500" fill="hold"/>
                                        <p:tgtEl>
                                          <p:spTgt spid="28"/>
                                        </p:tgtEl>
                                        <p:attrNameLst>
                                          <p:attrName>ppt_w</p:attrName>
                                        </p:attrNameLst>
                                      </p:cBhvr>
                                      <p:tavLst>
                                        <p:tav tm="0">
                                          <p:val>
                                            <p:fltVal val="0"/>
                                          </p:val>
                                        </p:tav>
                                        <p:tav tm="100000">
                                          <p:val>
                                            <p:strVal val="#ppt_w"/>
                                          </p:val>
                                        </p:tav>
                                      </p:tavLst>
                                    </p:anim>
                                    <p:anim calcmode="lin" valueType="num">
                                      <p:cBhvr>
                                        <p:cTn id="53" dur="500" fill="hold"/>
                                        <p:tgtEl>
                                          <p:spTgt spid="28"/>
                                        </p:tgtEl>
                                        <p:attrNameLst>
                                          <p:attrName>ppt_h</p:attrName>
                                        </p:attrNameLst>
                                      </p:cBhvr>
                                      <p:tavLst>
                                        <p:tav tm="0">
                                          <p:val>
                                            <p:fltVal val="0"/>
                                          </p:val>
                                        </p:tav>
                                        <p:tav tm="100000">
                                          <p:val>
                                            <p:strVal val="#ppt_h"/>
                                          </p:val>
                                        </p:tav>
                                      </p:tavLst>
                                    </p:anim>
                                    <p:animEffect transition="in" filter="fade">
                                      <p:cBhvr>
                                        <p:cTn id="54" dur="500"/>
                                        <p:tgtEl>
                                          <p:spTgt spid="28"/>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 calcmode="lin" valueType="num">
                                      <p:cBhvr>
                                        <p:cTn id="57" dur="500" fill="hold"/>
                                        <p:tgtEl>
                                          <p:spTgt spid="30"/>
                                        </p:tgtEl>
                                        <p:attrNameLst>
                                          <p:attrName>ppt_w</p:attrName>
                                        </p:attrNameLst>
                                      </p:cBhvr>
                                      <p:tavLst>
                                        <p:tav tm="0">
                                          <p:val>
                                            <p:fltVal val="0"/>
                                          </p:val>
                                        </p:tav>
                                        <p:tav tm="100000">
                                          <p:val>
                                            <p:strVal val="#ppt_w"/>
                                          </p:val>
                                        </p:tav>
                                      </p:tavLst>
                                    </p:anim>
                                    <p:anim calcmode="lin" valueType="num">
                                      <p:cBhvr>
                                        <p:cTn id="58" dur="500" fill="hold"/>
                                        <p:tgtEl>
                                          <p:spTgt spid="30"/>
                                        </p:tgtEl>
                                        <p:attrNameLst>
                                          <p:attrName>ppt_h</p:attrName>
                                        </p:attrNameLst>
                                      </p:cBhvr>
                                      <p:tavLst>
                                        <p:tav tm="0">
                                          <p:val>
                                            <p:fltVal val="0"/>
                                          </p:val>
                                        </p:tav>
                                        <p:tav tm="100000">
                                          <p:val>
                                            <p:strVal val="#ppt_h"/>
                                          </p:val>
                                        </p:tav>
                                      </p:tavLst>
                                    </p:anim>
                                    <p:animEffect transition="in" filter="fade">
                                      <p:cBhvr>
                                        <p:cTn id="59" dur="500"/>
                                        <p:tgtEl>
                                          <p:spTgt spid="30"/>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 calcmode="lin" valueType="num">
                                      <p:cBhvr>
                                        <p:cTn id="62" dur="500" fill="hold"/>
                                        <p:tgtEl>
                                          <p:spTgt spid="31"/>
                                        </p:tgtEl>
                                        <p:attrNameLst>
                                          <p:attrName>ppt_w</p:attrName>
                                        </p:attrNameLst>
                                      </p:cBhvr>
                                      <p:tavLst>
                                        <p:tav tm="0">
                                          <p:val>
                                            <p:fltVal val="0"/>
                                          </p:val>
                                        </p:tav>
                                        <p:tav tm="100000">
                                          <p:val>
                                            <p:strVal val="#ppt_w"/>
                                          </p:val>
                                        </p:tav>
                                      </p:tavLst>
                                    </p:anim>
                                    <p:anim calcmode="lin" valueType="num">
                                      <p:cBhvr>
                                        <p:cTn id="63" dur="500" fill="hold"/>
                                        <p:tgtEl>
                                          <p:spTgt spid="31"/>
                                        </p:tgtEl>
                                        <p:attrNameLst>
                                          <p:attrName>ppt_h</p:attrName>
                                        </p:attrNameLst>
                                      </p:cBhvr>
                                      <p:tavLst>
                                        <p:tav tm="0">
                                          <p:val>
                                            <p:fltVal val="0"/>
                                          </p:val>
                                        </p:tav>
                                        <p:tav tm="100000">
                                          <p:val>
                                            <p:strVal val="#ppt_h"/>
                                          </p:val>
                                        </p:tav>
                                      </p:tavLst>
                                    </p:anim>
                                    <p:animEffect transition="in" filter="fade">
                                      <p:cBhvr>
                                        <p:cTn id="64" dur="500"/>
                                        <p:tgtEl>
                                          <p:spTgt spid="31"/>
                                        </p:tgtEl>
                                      </p:cBhvr>
                                    </p:animEffect>
                                  </p:childTnLst>
                                </p:cTn>
                              </p:par>
                              <p:par>
                                <p:cTn id="65" presetID="53" presetClass="entr" presetSubtype="16" fill="hold" nodeType="withEffect">
                                  <p:stCondLst>
                                    <p:cond delay="0"/>
                                  </p:stCondLst>
                                  <p:childTnLst>
                                    <p:set>
                                      <p:cBhvr>
                                        <p:cTn id="66" dur="1" fill="hold">
                                          <p:stCondLst>
                                            <p:cond delay="0"/>
                                          </p:stCondLst>
                                        </p:cTn>
                                        <p:tgtEl>
                                          <p:spTgt spid="33"/>
                                        </p:tgtEl>
                                        <p:attrNameLst>
                                          <p:attrName>style.visibility</p:attrName>
                                        </p:attrNameLst>
                                      </p:cBhvr>
                                      <p:to>
                                        <p:strVal val="visible"/>
                                      </p:to>
                                    </p:set>
                                    <p:anim calcmode="lin" valueType="num">
                                      <p:cBhvr>
                                        <p:cTn id="67" dur="500" fill="hold"/>
                                        <p:tgtEl>
                                          <p:spTgt spid="33"/>
                                        </p:tgtEl>
                                        <p:attrNameLst>
                                          <p:attrName>ppt_w</p:attrName>
                                        </p:attrNameLst>
                                      </p:cBhvr>
                                      <p:tavLst>
                                        <p:tav tm="0">
                                          <p:val>
                                            <p:fltVal val="0"/>
                                          </p:val>
                                        </p:tav>
                                        <p:tav tm="100000">
                                          <p:val>
                                            <p:strVal val="#ppt_w"/>
                                          </p:val>
                                        </p:tav>
                                      </p:tavLst>
                                    </p:anim>
                                    <p:anim calcmode="lin" valueType="num">
                                      <p:cBhvr>
                                        <p:cTn id="68" dur="500" fill="hold"/>
                                        <p:tgtEl>
                                          <p:spTgt spid="33"/>
                                        </p:tgtEl>
                                        <p:attrNameLst>
                                          <p:attrName>ppt_h</p:attrName>
                                        </p:attrNameLst>
                                      </p:cBhvr>
                                      <p:tavLst>
                                        <p:tav tm="0">
                                          <p:val>
                                            <p:fltVal val="0"/>
                                          </p:val>
                                        </p:tav>
                                        <p:tav tm="100000">
                                          <p:val>
                                            <p:strVal val="#ppt_h"/>
                                          </p:val>
                                        </p:tav>
                                      </p:tavLst>
                                    </p:anim>
                                    <p:animEffect transition="in" filter="fade">
                                      <p:cBhvr>
                                        <p:cTn id="69" dur="500"/>
                                        <p:tgtEl>
                                          <p:spTgt spid="33"/>
                                        </p:tgtEl>
                                      </p:cBhvr>
                                    </p:animEffect>
                                  </p:childTnLst>
                                </p:cTn>
                              </p:par>
                              <p:par>
                                <p:cTn id="70" presetID="53" presetClass="entr" presetSubtype="16" fill="hold" nodeType="withEffect">
                                  <p:stCondLst>
                                    <p:cond delay="0"/>
                                  </p:stCondLst>
                                  <p:childTnLst>
                                    <p:set>
                                      <p:cBhvr>
                                        <p:cTn id="71" dur="1" fill="hold">
                                          <p:stCondLst>
                                            <p:cond delay="0"/>
                                          </p:stCondLst>
                                        </p:cTn>
                                        <p:tgtEl>
                                          <p:spTgt spid="35"/>
                                        </p:tgtEl>
                                        <p:attrNameLst>
                                          <p:attrName>style.visibility</p:attrName>
                                        </p:attrNameLst>
                                      </p:cBhvr>
                                      <p:to>
                                        <p:strVal val="visible"/>
                                      </p:to>
                                    </p:set>
                                    <p:anim calcmode="lin" valueType="num">
                                      <p:cBhvr>
                                        <p:cTn id="72" dur="500" fill="hold"/>
                                        <p:tgtEl>
                                          <p:spTgt spid="35"/>
                                        </p:tgtEl>
                                        <p:attrNameLst>
                                          <p:attrName>ppt_w</p:attrName>
                                        </p:attrNameLst>
                                      </p:cBhvr>
                                      <p:tavLst>
                                        <p:tav tm="0">
                                          <p:val>
                                            <p:fltVal val="0"/>
                                          </p:val>
                                        </p:tav>
                                        <p:tav tm="100000">
                                          <p:val>
                                            <p:strVal val="#ppt_w"/>
                                          </p:val>
                                        </p:tav>
                                      </p:tavLst>
                                    </p:anim>
                                    <p:anim calcmode="lin" valueType="num">
                                      <p:cBhvr>
                                        <p:cTn id="73" dur="500" fill="hold"/>
                                        <p:tgtEl>
                                          <p:spTgt spid="35"/>
                                        </p:tgtEl>
                                        <p:attrNameLst>
                                          <p:attrName>ppt_h</p:attrName>
                                        </p:attrNameLst>
                                      </p:cBhvr>
                                      <p:tavLst>
                                        <p:tav tm="0">
                                          <p:val>
                                            <p:fltVal val="0"/>
                                          </p:val>
                                        </p:tav>
                                        <p:tav tm="100000">
                                          <p:val>
                                            <p:strVal val="#ppt_h"/>
                                          </p:val>
                                        </p:tav>
                                      </p:tavLst>
                                    </p:anim>
                                    <p:animEffect transition="in" filter="fade">
                                      <p:cBhvr>
                                        <p:cTn id="74" dur="500"/>
                                        <p:tgtEl>
                                          <p:spTgt spid="35"/>
                                        </p:tgtEl>
                                      </p:cBhvr>
                                    </p:animEffect>
                                  </p:childTnLst>
                                </p:cTn>
                              </p:par>
                              <p:par>
                                <p:cTn id="75" presetID="53" presetClass="entr" presetSubtype="16" fill="hold" nodeType="withEffect">
                                  <p:stCondLst>
                                    <p:cond delay="0"/>
                                  </p:stCondLst>
                                  <p:childTnLst>
                                    <p:set>
                                      <p:cBhvr>
                                        <p:cTn id="76" dur="1" fill="hold">
                                          <p:stCondLst>
                                            <p:cond delay="0"/>
                                          </p:stCondLst>
                                        </p:cTn>
                                        <p:tgtEl>
                                          <p:spTgt spid="38"/>
                                        </p:tgtEl>
                                        <p:attrNameLst>
                                          <p:attrName>style.visibility</p:attrName>
                                        </p:attrNameLst>
                                      </p:cBhvr>
                                      <p:to>
                                        <p:strVal val="visible"/>
                                      </p:to>
                                    </p:set>
                                    <p:anim calcmode="lin" valueType="num">
                                      <p:cBhvr>
                                        <p:cTn id="77" dur="500" fill="hold"/>
                                        <p:tgtEl>
                                          <p:spTgt spid="38"/>
                                        </p:tgtEl>
                                        <p:attrNameLst>
                                          <p:attrName>ppt_w</p:attrName>
                                        </p:attrNameLst>
                                      </p:cBhvr>
                                      <p:tavLst>
                                        <p:tav tm="0">
                                          <p:val>
                                            <p:fltVal val="0"/>
                                          </p:val>
                                        </p:tav>
                                        <p:tav tm="100000">
                                          <p:val>
                                            <p:strVal val="#ppt_w"/>
                                          </p:val>
                                        </p:tav>
                                      </p:tavLst>
                                    </p:anim>
                                    <p:anim calcmode="lin" valueType="num">
                                      <p:cBhvr>
                                        <p:cTn id="78" dur="500" fill="hold"/>
                                        <p:tgtEl>
                                          <p:spTgt spid="38"/>
                                        </p:tgtEl>
                                        <p:attrNameLst>
                                          <p:attrName>ppt_h</p:attrName>
                                        </p:attrNameLst>
                                      </p:cBhvr>
                                      <p:tavLst>
                                        <p:tav tm="0">
                                          <p:val>
                                            <p:fltVal val="0"/>
                                          </p:val>
                                        </p:tav>
                                        <p:tav tm="100000">
                                          <p:val>
                                            <p:strVal val="#ppt_h"/>
                                          </p:val>
                                        </p:tav>
                                      </p:tavLst>
                                    </p:anim>
                                    <p:animEffect transition="in" filter="fade">
                                      <p:cBhvr>
                                        <p:cTn id="79" dur="500"/>
                                        <p:tgtEl>
                                          <p:spTgt spid="38"/>
                                        </p:tgtEl>
                                      </p:cBhvr>
                                    </p:animEffect>
                                  </p:childTnLst>
                                </p:cTn>
                              </p:par>
                              <p:par>
                                <p:cTn id="80" presetID="53" presetClass="entr" presetSubtype="16" fill="hold" nodeType="withEffect">
                                  <p:stCondLst>
                                    <p:cond delay="0"/>
                                  </p:stCondLst>
                                  <p:childTnLst>
                                    <p:set>
                                      <p:cBhvr>
                                        <p:cTn id="81" dur="1" fill="hold">
                                          <p:stCondLst>
                                            <p:cond delay="0"/>
                                          </p:stCondLst>
                                        </p:cTn>
                                        <p:tgtEl>
                                          <p:spTgt spid="32"/>
                                        </p:tgtEl>
                                        <p:attrNameLst>
                                          <p:attrName>style.visibility</p:attrName>
                                        </p:attrNameLst>
                                      </p:cBhvr>
                                      <p:to>
                                        <p:strVal val="visible"/>
                                      </p:to>
                                    </p:set>
                                    <p:anim calcmode="lin" valueType="num">
                                      <p:cBhvr>
                                        <p:cTn id="82" dur="500" fill="hold"/>
                                        <p:tgtEl>
                                          <p:spTgt spid="32"/>
                                        </p:tgtEl>
                                        <p:attrNameLst>
                                          <p:attrName>ppt_w</p:attrName>
                                        </p:attrNameLst>
                                      </p:cBhvr>
                                      <p:tavLst>
                                        <p:tav tm="0">
                                          <p:val>
                                            <p:fltVal val="0"/>
                                          </p:val>
                                        </p:tav>
                                        <p:tav tm="100000">
                                          <p:val>
                                            <p:strVal val="#ppt_w"/>
                                          </p:val>
                                        </p:tav>
                                      </p:tavLst>
                                    </p:anim>
                                    <p:anim calcmode="lin" valueType="num">
                                      <p:cBhvr>
                                        <p:cTn id="83" dur="500" fill="hold"/>
                                        <p:tgtEl>
                                          <p:spTgt spid="32"/>
                                        </p:tgtEl>
                                        <p:attrNameLst>
                                          <p:attrName>ppt_h</p:attrName>
                                        </p:attrNameLst>
                                      </p:cBhvr>
                                      <p:tavLst>
                                        <p:tav tm="0">
                                          <p:val>
                                            <p:fltVal val="0"/>
                                          </p:val>
                                        </p:tav>
                                        <p:tav tm="100000">
                                          <p:val>
                                            <p:strVal val="#ppt_h"/>
                                          </p:val>
                                        </p:tav>
                                      </p:tavLst>
                                    </p:anim>
                                    <p:animEffect transition="in" filter="fade">
                                      <p:cBhvr>
                                        <p:cTn id="84" dur="500"/>
                                        <p:tgtEl>
                                          <p:spTgt spid="32"/>
                                        </p:tgtEl>
                                      </p:cBhvr>
                                    </p:animEffect>
                                  </p:childTnLst>
                                </p:cTn>
                              </p:par>
                              <p:par>
                                <p:cTn id="85" presetID="53" presetClass="entr" presetSubtype="16" fill="hold" nodeType="withEffect">
                                  <p:stCondLst>
                                    <p:cond delay="0"/>
                                  </p:stCondLst>
                                  <p:childTnLst>
                                    <p:set>
                                      <p:cBhvr>
                                        <p:cTn id="86" dur="1" fill="hold">
                                          <p:stCondLst>
                                            <p:cond delay="0"/>
                                          </p:stCondLst>
                                        </p:cTn>
                                        <p:tgtEl>
                                          <p:spTgt spid="16"/>
                                        </p:tgtEl>
                                        <p:attrNameLst>
                                          <p:attrName>style.visibility</p:attrName>
                                        </p:attrNameLst>
                                      </p:cBhvr>
                                      <p:to>
                                        <p:strVal val="visible"/>
                                      </p:to>
                                    </p:set>
                                    <p:anim calcmode="lin" valueType="num">
                                      <p:cBhvr>
                                        <p:cTn id="87" dur="500" fill="hold"/>
                                        <p:tgtEl>
                                          <p:spTgt spid="16"/>
                                        </p:tgtEl>
                                        <p:attrNameLst>
                                          <p:attrName>ppt_w</p:attrName>
                                        </p:attrNameLst>
                                      </p:cBhvr>
                                      <p:tavLst>
                                        <p:tav tm="0">
                                          <p:val>
                                            <p:fltVal val="0"/>
                                          </p:val>
                                        </p:tav>
                                        <p:tav tm="100000">
                                          <p:val>
                                            <p:strVal val="#ppt_w"/>
                                          </p:val>
                                        </p:tav>
                                      </p:tavLst>
                                    </p:anim>
                                    <p:anim calcmode="lin" valueType="num">
                                      <p:cBhvr>
                                        <p:cTn id="88" dur="500" fill="hold"/>
                                        <p:tgtEl>
                                          <p:spTgt spid="16"/>
                                        </p:tgtEl>
                                        <p:attrNameLst>
                                          <p:attrName>ppt_h</p:attrName>
                                        </p:attrNameLst>
                                      </p:cBhvr>
                                      <p:tavLst>
                                        <p:tav tm="0">
                                          <p:val>
                                            <p:fltVal val="0"/>
                                          </p:val>
                                        </p:tav>
                                        <p:tav tm="100000">
                                          <p:val>
                                            <p:strVal val="#ppt_h"/>
                                          </p:val>
                                        </p:tav>
                                      </p:tavLst>
                                    </p:anim>
                                    <p:animEffect transition="in" filter="fade">
                                      <p:cBhvr>
                                        <p:cTn id="89" dur="500"/>
                                        <p:tgtEl>
                                          <p:spTgt spid="16"/>
                                        </p:tgtEl>
                                      </p:cBhvr>
                                    </p:animEffect>
                                  </p:childTnLst>
                                </p:cTn>
                              </p:par>
                              <p:par>
                                <p:cTn id="90" presetID="53" presetClass="entr" presetSubtype="16" fill="hold" nodeType="withEffect">
                                  <p:stCondLst>
                                    <p:cond delay="0"/>
                                  </p:stCondLst>
                                  <p:childTnLst>
                                    <p:set>
                                      <p:cBhvr>
                                        <p:cTn id="91" dur="1" fill="hold">
                                          <p:stCondLst>
                                            <p:cond delay="0"/>
                                          </p:stCondLst>
                                        </p:cTn>
                                        <p:tgtEl>
                                          <p:spTgt spid="17"/>
                                        </p:tgtEl>
                                        <p:attrNameLst>
                                          <p:attrName>style.visibility</p:attrName>
                                        </p:attrNameLst>
                                      </p:cBhvr>
                                      <p:to>
                                        <p:strVal val="visible"/>
                                      </p:to>
                                    </p:set>
                                    <p:anim calcmode="lin" valueType="num">
                                      <p:cBhvr>
                                        <p:cTn id="92" dur="500" fill="hold"/>
                                        <p:tgtEl>
                                          <p:spTgt spid="17"/>
                                        </p:tgtEl>
                                        <p:attrNameLst>
                                          <p:attrName>ppt_w</p:attrName>
                                        </p:attrNameLst>
                                      </p:cBhvr>
                                      <p:tavLst>
                                        <p:tav tm="0">
                                          <p:val>
                                            <p:fltVal val="0"/>
                                          </p:val>
                                        </p:tav>
                                        <p:tav tm="100000">
                                          <p:val>
                                            <p:strVal val="#ppt_w"/>
                                          </p:val>
                                        </p:tav>
                                      </p:tavLst>
                                    </p:anim>
                                    <p:anim calcmode="lin" valueType="num">
                                      <p:cBhvr>
                                        <p:cTn id="93" dur="500" fill="hold"/>
                                        <p:tgtEl>
                                          <p:spTgt spid="17"/>
                                        </p:tgtEl>
                                        <p:attrNameLst>
                                          <p:attrName>ppt_h</p:attrName>
                                        </p:attrNameLst>
                                      </p:cBhvr>
                                      <p:tavLst>
                                        <p:tav tm="0">
                                          <p:val>
                                            <p:fltVal val="0"/>
                                          </p:val>
                                        </p:tav>
                                        <p:tav tm="100000">
                                          <p:val>
                                            <p:strVal val="#ppt_h"/>
                                          </p:val>
                                        </p:tav>
                                      </p:tavLst>
                                    </p:anim>
                                    <p:animEffect transition="in" filter="fade">
                                      <p:cBhvr>
                                        <p:cTn id="94" dur="500"/>
                                        <p:tgtEl>
                                          <p:spTgt spid="17"/>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18"/>
                                        </p:tgtEl>
                                        <p:attrNameLst>
                                          <p:attrName>style.visibility</p:attrName>
                                        </p:attrNameLst>
                                      </p:cBhvr>
                                      <p:to>
                                        <p:strVal val="visible"/>
                                      </p:to>
                                    </p:set>
                                    <p:anim calcmode="lin" valueType="num">
                                      <p:cBhvr>
                                        <p:cTn id="97" dur="500" fill="hold"/>
                                        <p:tgtEl>
                                          <p:spTgt spid="18"/>
                                        </p:tgtEl>
                                        <p:attrNameLst>
                                          <p:attrName>ppt_w</p:attrName>
                                        </p:attrNameLst>
                                      </p:cBhvr>
                                      <p:tavLst>
                                        <p:tav tm="0">
                                          <p:val>
                                            <p:fltVal val="0"/>
                                          </p:val>
                                        </p:tav>
                                        <p:tav tm="100000">
                                          <p:val>
                                            <p:strVal val="#ppt_w"/>
                                          </p:val>
                                        </p:tav>
                                      </p:tavLst>
                                    </p:anim>
                                    <p:anim calcmode="lin" valueType="num">
                                      <p:cBhvr>
                                        <p:cTn id="98" dur="500" fill="hold"/>
                                        <p:tgtEl>
                                          <p:spTgt spid="18"/>
                                        </p:tgtEl>
                                        <p:attrNameLst>
                                          <p:attrName>ppt_h</p:attrName>
                                        </p:attrNameLst>
                                      </p:cBhvr>
                                      <p:tavLst>
                                        <p:tav tm="0">
                                          <p:val>
                                            <p:fltVal val="0"/>
                                          </p:val>
                                        </p:tav>
                                        <p:tav tm="100000">
                                          <p:val>
                                            <p:strVal val="#ppt_h"/>
                                          </p:val>
                                        </p:tav>
                                      </p:tavLst>
                                    </p:anim>
                                    <p:animEffect transition="in" filter="fade">
                                      <p:cBhvr>
                                        <p:cTn id="99" dur="500"/>
                                        <p:tgtEl>
                                          <p:spTgt spid="18"/>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20"/>
                                        </p:tgtEl>
                                        <p:attrNameLst>
                                          <p:attrName>style.visibility</p:attrName>
                                        </p:attrNameLst>
                                      </p:cBhvr>
                                      <p:to>
                                        <p:strVal val="visible"/>
                                      </p:to>
                                    </p:set>
                                    <p:anim calcmode="lin" valueType="num">
                                      <p:cBhvr>
                                        <p:cTn id="102" dur="500" fill="hold"/>
                                        <p:tgtEl>
                                          <p:spTgt spid="20"/>
                                        </p:tgtEl>
                                        <p:attrNameLst>
                                          <p:attrName>ppt_w</p:attrName>
                                        </p:attrNameLst>
                                      </p:cBhvr>
                                      <p:tavLst>
                                        <p:tav tm="0">
                                          <p:val>
                                            <p:fltVal val="0"/>
                                          </p:val>
                                        </p:tav>
                                        <p:tav tm="100000">
                                          <p:val>
                                            <p:strVal val="#ppt_w"/>
                                          </p:val>
                                        </p:tav>
                                      </p:tavLst>
                                    </p:anim>
                                    <p:anim calcmode="lin" valueType="num">
                                      <p:cBhvr>
                                        <p:cTn id="103" dur="500" fill="hold"/>
                                        <p:tgtEl>
                                          <p:spTgt spid="20"/>
                                        </p:tgtEl>
                                        <p:attrNameLst>
                                          <p:attrName>ppt_h</p:attrName>
                                        </p:attrNameLst>
                                      </p:cBhvr>
                                      <p:tavLst>
                                        <p:tav tm="0">
                                          <p:val>
                                            <p:fltVal val="0"/>
                                          </p:val>
                                        </p:tav>
                                        <p:tav tm="100000">
                                          <p:val>
                                            <p:strVal val="#ppt_h"/>
                                          </p:val>
                                        </p:tav>
                                      </p:tavLst>
                                    </p:anim>
                                    <p:animEffect transition="in" filter="fade">
                                      <p:cBhvr>
                                        <p:cTn id="10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4" grpId="0" animBg="1"/>
      <p:bldP spid="28" grpId="0" animBg="1"/>
      <p:bldP spid="30" grpId="0"/>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5025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199" y="-365756"/>
            <a:ext cx="7248071" cy="1083305"/>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zh-CN" altLang="en-US"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647578" cy="619478"/>
            <a:chOff x="178632" y="159728"/>
            <a:chExt cx="647578"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 name="标题占位符 1">
            <a:extLst>
              <a:ext uri="{FF2B5EF4-FFF2-40B4-BE49-F238E27FC236}">
                <a16:creationId xmlns:a16="http://schemas.microsoft.com/office/drawing/2014/main" id="{C5AD8706-A698-576F-BF06-8137CA590527}"/>
              </a:ext>
            </a:extLst>
          </p:cNvPr>
          <p:cNvSpPr txBox="1"/>
          <p:nvPr/>
        </p:nvSpPr>
        <p:spPr>
          <a:xfrm>
            <a:off x="965198" y="28130"/>
            <a:ext cx="10553702" cy="70348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3600" b="1" dirty="0">
                <a:solidFill>
                  <a:srgbClr val="1C6299"/>
                </a:solidFill>
                <a:latin typeface="Arial" panose="020B0604020202020204"/>
                <a:ea typeface="微软雅黑" panose="020B0503020204020204" pitchFamily="34" charset="-122"/>
              </a:rPr>
              <a:t>池化层</a:t>
            </a:r>
            <a:endParaRPr kumimoji="0" lang="zh-CN" altLang="en-US"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endParaRPr>
          </a:p>
        </p:txBody>
      </p:sp>
      <p:pic>
        <p:nvPicPr>
          <p:cNvPr id="8" name="图片 7">
            <a:extLst>
              <a:ext uri="{FF2B5EF4-FFF2-40B4-BE49-F238E27FC236}">
                <a16:creationId xmlns:a16="http://schemas.microsoft.com/office/drawing/2014/main" id="{8320367A-A3EF-0408-3BA8-9A53088DFA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866" y="3847605"/>
            <a:ext cx="5544391" cy="2599869"/>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0CB2C69-EEE0-9242-4D6E-A796289B07CA}"/>
                  </a:ext>
                </a:extLst>
              </p:cNvPr>
              <p:cNvSpPr txBox="1"/>
              <p:nvPr/>
            </p:nvSpPr>
            <p:spPr>
              <a:xfrm>
                <a:off x="5998316" y="1516489"/>
                <a:ext cx="5901818" cy="3904402"/>
              </a:xfrm>
              <a:prstGeom prst="rect">
                <a:avLst/>
              </a:prstGeom>
              <a:noFill/>
              <a:ln>
                <a:solidFill>
                  <a:schemeClr val="tx1"/>
                </a:solidFill>
                <a:prstDash val="dash"/>
              </a:ln>
            </p:spPr>
            <p:txBody>
              <a:bodyPr wrap="square" rtlCol="0">
                <a:spAutoFit/>
              </a:bodyPr>
              <a:lstStyle/>
              <a:p>
                <a:pPr algn="l">
                  <a:lnSpc>
                    <a:spcPct val="125000"/>
                  </a:lnSpc>
                </a:pPr>
                <a:r>
                  <a:rPr lang="zh-CN" altLang="en-US" sz="2000" b="1" i="0" kern="100" dirty="0">
                    <a:solidFill>
                      <a:srgbClr val="1C6299"/>
                    </a:solidFill>
                    <a:effectLst/>
                    <a:latin typeface="微软雅黑" panose="020B0503020204020204" pitchFamily="34" charset="-122"/>
                    <a:ea typeface="微软雅黑" panose="020B0503020204020204" pitchFamily="34" charset="-122"/>
                    <a:cs typeface="Times New Roman" panose="02020603050405020304" pitchFamily="18" charset="0"/>
                  </a:rPr>
                  <a:t>池化层目的：</a:t>
                </a:r>
                <a:endParaRPr lang="en-US" altLang="zh-CN" sz="2000" b="1" i="0" kern="100" dirty="0">
                  <a:solidFill>
                    <a:srgbClr val="1C6299"/>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l">
                  <a:lnSpc>
                    <a:spcPct val="125000"/>
                  </a:lnSpc>
                  <a:buFont typeface="Wingdings" panose="05000000000000000000" pitchFamily="2" charset="2"/>
                  <a:buChar char="Ø"/>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对特征图进行</a:t>
                </a:r>
                <a:r>
                  <a:rPr lang="zh-CN" altLang="en-US" sz="2000" b="1" kern="100" dirty="0">
                    <a:solidFill>
                      <a:srgbClr val="1C6299"/>
                    </a:solidFill>
                    <a:latin typeface="微软雅黑" panose="020B0503020204020204" pitchFamily="34" charset="-122"/>
                    <a:ea typeface="微软雅黑" panose="020B0503020204020204" pitchFamily="34" charset="-122"/>
                    <a:cs typeface="Times New Roman" panose="02020603050405020304" pitchFamily="18" charset="0"/>
                  </a:rPr>
                  <a:t>稀疏处理</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b="1" kern="100" dirty="0">
                    <a:solidFill>
                      <a:srgbClr val="1C6299"/>
                    </a:solidFill>
                    <a:latin typeface="微软雅黑" panose="020B0503020204020204" pitchFamily="34" charset="-122"/>
                    <a:ea typeface="微软雅黑" panose="020B0503020204020204" pitchFamily="34" charset="-122"/>
                    <a:cs typeface="Times New Roman" panose="02020603050405020304" pitchFamily="18" charset="0"/>
                  </a:rPr>
                  <a:t>减少</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数据</a:t>
                </a:r>
                <a:r>
                  <a:rPr lang="zh-CN" altLang="en-US" sz="2000" b="1" kern="100" dirty="0">
                    <a:solidFill>
                      <a:srgbClr val="1C6299"/>
                    </a:solidFill>
                    <a:latin typeface="微软雅黑" panose="020B0503020204020204" pitchFamily="34" charset="-122"/>
                    <a:ea typeface="微软雅黑" panose="020B0503020204020204" pitchFamily="34" charset="-122"/>
                    <a:cs typeface="Times New Roman" panose="02020603050405020304" pitchFamily="18" charset="0"/>
                  </a:rPr>
                  <a:t>运算量</a:t>
                </a:r>
                <a:endParaRPr lang="en-US" altLang="zh-CN" sz="2000" b="1" kern="100" dirty="0">
                  <a:solidFill>
                    <a:srgbClr val="1C6299"/>
                  </a:solidFill>
                  <a:latin typeface="微软雅黑" panose="020B0503020204020204" pitchFamily="34" charset="-122"/>
                  <a:ea typeface="微软雅黑" panose="020B0503020204020204" pitchFamily="34" charset="-122"/>
                  <a:cs typeface="Times New Roman" panose="02020603050405020304" pitchFamily="18" charset="0"/>
                </a:endParaRPr>
              </a:p>
              <a:p>
                <a:pPr algn="l">
                  <a:lnSpc>
                    <a:spcPct val="125000"/>
                  </a:lnSpc>
                </a:pPr>
                <a:r>
                  <a:rPr lang="zh-CN" altLang="en-US" sz="2000" b="1" i="0" kern="100" dirty="0">
                    <a:solidFill>
                      <a:srgbClr val="1C6299"/>
                    </a:solidFill>
                    <a:effectLst/>
                    <a:latin typeface="微软雅黑" panose="020B0503020204020204" pitchFamily="34" charset="-122"/>
                    <a:ea typeface="微软雅黑" panose="020B0503020204020204" pitchFamily="34" charset="-122"/>
                    <a:cs typeface="Times New Roman" panose="02020603050405020304" pitchFamily="18" charset="0"/>
                  </a:rPr>
                  <a:t>池化层的特点：</a:t>
                </a:r>
                <a:endParaRPr lang="en-US" altLang="zh-CN" sz="2000" b="1" i="0" kern="100" dirty="0">
                  <a:solidFill>
                    <a:srgbClr val="1C6299"/>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l">
                  <a:lnSpc>
                    <a:spcPct val="125000"/>
                  </a:lnSpc>
                  <a:buFont typeface="Wingdings" panose="05000000000000000000" pitchFamily="2" charset="2"/>
                  <a:buChar char="Ø"/>
                </a:pPr>
                <a:r>
                  <a:rPr lang="zh-CN" altLang="en-US" sz="2000" i="0" kern="100" dirty="0">
                    <a:effectLst/>
                    <a:latin typeface="微软雅黑" panose="020B0503020204020204" pitchFamily="34" charset="-122"/>
                    <a:ea typeface="微软雅黑" panose="020B0503020204020204" pitchFamily="34" charset="-122"/>
                    <a:cs typeface="Times New Roman" panose="02020603050405020304" pitchFamily="18" charset="0"/>
                  </a:rPr>
                  <a:t>没有训练参数，只是在原始的特征图上进行求最大值或者平均值的操作</a:t>
                </a:r>
                <a:endParaRPr lang="en-US" altLang="zh-CN" sz="2000" i="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l">
                  <a:lnSpc>
                    <a:spcPct val="125000"/>
                  </a:lnSpc>
                  <a:buFont typeface="Wingdings" panose="05000000000000000000" pitchFamily="2" charset="2"/>
                  <a:buChar char="Ø"/>
                </a:pPr>
                <a:r>
                  <a:rPr lang="zh-CN" altLang="en-US" sz="2000" i="0" kern="100" dirty="0">
                    <a:effectLst/>
                    <a:latin typeface="微软雅黑" panose="020B0503020204020204" pitchFamily="34" charset="-122"/>
                    <a:ea typeface="微软雅黑" panose="020B0503020204020204" pitchFamily="34" charset="-122"/>
                    <a:cs typeface="Times New Roman" panose="02020603050405020304" pitchFamily="18" charset="0"/>
                  </a:rPr>
                  <a:t>只改变特征矩阵的</a:t>
                </a:r>
                <a:r>
                  <a:rPr lang="zh-CN" altLang="en-US" sz="2000" b="1" i="0" kern="100" dirty="0">
                    <a:solidFill>
                      <a:srgbClr val="1C6299"/>
                    </a:solidFill>
                    <a:effectLst/>
                    <a:latin typeface="微软雅黑" panose="020B0503020204020204" pitchFamily="34" charset="-122"/>
                    <a:ea typeface="微软雅黑" panose="020B0503020204020204" pitchFamily="34" charset="-122"/>
                    <a:cs typeface="Times New Roman" panose="02020603050405020304" pitchFamily="18" charset="0"/>
                  </a:rPr>
                  <a:t>宽度</a:t>
                </a:r>
                <a:r>
                  <a:rPr lang="zh-CN" altLang="en-US" sz="2000" i="0" kern="100" dirty="0">
                    <a:effectLst/>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sz="2000" i="1" kern="100" dirty="0" smtClean="0">
                        <a:effectLst/>
                        <a:latin typeface="Cambria Math" panose="02040503050406030204" pitchFamily="18" charset="0"/>
                        <a:ea typeface="微软雅黑" panose="020B0503020204020204" pitchFamily="34" charset="-122"/>
                        <a:cs typeface="Times New Roman" panose="02020603050405020304" pitchFamily="18" charset="0"/>
                      </a:rPr>
                      <m:t>𝑤</m:t>
                    </m:r>
                  </m:oMath>
                </a14:m>
                <a:r>
                  <a:rPr lang="zh-CN" altLang="en-US" sz="2000" i="0" kern="100" dirty="0">
                    <a:effectLst/>
                    <a:latin typeface="微软雅黑" panose="020B0503020204020204" pitchFamily="34" charset="-122"/>
                    <a:ea typeface="微软雅黑" panose="020B0503020204020204" pitchFamily="34" charset="-122"/>
                    <a:cs typeface="Times New Roman" panose="02020603050405020304" pitchFamily="18" charset="0"/>
                  </a:rPr>
                  <a:t>）和</a:t>
                </a:r>
                <a:r>
                  <a:rPr lang="zh-CN" altLang="en-US" sz="2000" b="1" i="0" kern="100" dirty="0">
                    <a:solidFill>
                      <a:srgbClr val="1C6299"/>
                    </a:solidFill>
                    <a:effectLst/>
                    <a:latin typeface="微软雅黑" panose="020B0503020204020204" pitchFamily="34" charset="-122"/>
                    <a:ea typeface="微软雅黑" panose="020B0503020204020204" pitchFamily="34" charset="-122"/>
                    <a:cs typeface="Times New Roman" panose="02020603050405020304" pitchFamily="18" charset="0"/>
                  </a:rPr>
                  <a:t>高度</a:t>
                </a:r>
                <a:r>
                  <a:rPr lang="zh-CN" altLang="en-US" sz="2000" i="0" kern="100" dirty="0">
                    <a:effectLst/>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sz="2000" i="1" kern="100" dirty="0" smtClean="0">
                        <a:effectLst/>
                        <a:latin typeface="Cambria Math" panose="02040503050406030204" pitchFamily="18" charset="0"/>
                        <a:ea typeface="微软雅黑" panose="020B0503020204020204" pitchFamily="34" charset="-122"/>
                        <a:cs typeface="Times New Roman" panose="02020603050405020304" pitchFamily="18" charset="0"/>
                      </a:rPr>
                      <m:t>h</m:t>
                    </m:r>
                  </m:oMath>
                </a14:m>
                <a:r>
                  <a:rPr lang="zh-CN" altLang="en-US" sz="2000" i="0" kern="100" dirty="0">
                    <a:effectLst/>
                    <a:latin typeface="微软雅黑" panose="020B0503020204020204" pitchFamily="34" charset="-122"/>
                    <a:ea typeface="微软雅黑" panose="020B0503020204020204" pitchFamily="34" charset="-122"/>
                    <a:cs typeface="Times New Roman" panose="02020603050405020304" pitchFamily="18" charset="0"/>
                  </a:rPr>
                  <a:t>），并</a:t>
                </a:r>
                <a:r>
                  <a:rPr lang="zh-CN" altLang="en-US" sz="2000" b="1" i="0" kern="100" dirty="0">
                    <a:solidFill>
                      <a:srgbClr val="1C6299"/>
                    </a:solidFill>
                    <a:effectLst/>
                    <a:latin typeface="微软雅黑" panose="020B0503020204020204" pitchFamily="34" charset="-122"/>
                    <a:ea typeface="微软雅黑" panose="020B0503020204020204" pitchFamily="34" charset="-122"/>
                    <a:cs typeface="Times New Roman" panose="02020603050405020304" pitchFamily="18" charset="0"/>
                  </a:rPr>
                  <a:t>不会改变通道数</a:t>
                </a:r>
                <a:r>
                  <a:rPr lang="zh-CN" altLang="en-US" sz="2000" i="0" kern="100" dirty="0">
                    <a:effectLst/>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sz="2000" i="1" kern="100" dirty="0" smtClean="0">
                        <a:effectLst/>
                        <a:latin typeface="Cambria Math" panose="02040503050406030204" pitchFamily="18" charset="0"/>
                        <a:ea typeface="微软雅黑" panose="020B0503020204020204" pitchFamily="34" charset="-122"/>
                        <a:cs typeface="Times New Roman" panose="02020603050405020304" pitchFamily="18" charset="0"/>
                      </a:rPr>
                      <m:t>𝑐h𝑎𝑛𝑛𝑒𝑙</m:t>
                    </m:r>
                  </m:oMath>
                </a14:m>
                <a:r>
                  <a:rPr lang="zh-CN" altLang="en-US" sz="2000" i="0" kern="1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i="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l">
                  <a:lnSpc>
                    <a:spcPct val="125000"/>
                  </a:lnSpc>
                  <a:buFont typeface="Wingdings" panose="05000000000000000000" pitchFamily="2" charset="2"/>
                  <a:buChar char="Ø"/>
                </a:pPr>
                <a:r>
                  <a:rPr lang="zh-CN" altLang="en-US" sz="2000" i="0" kern="100" dirty="0">
                    <a:effectLst/>
                    <a:latin typeface="微软雅黑" panose="020B0503020204020204" pitchFamily="34" charset="-122"/>
                    <a:ea typeface="微软雅黑" panose="020B0503020204020204" pitchFamily="34" charset="-122"/>
                    <a:cs typeface="Times New Roman" panose="02020603050405020304" pitchFamily="18" charset="0"/>
                  </a:rPr>
                  <a:t>一般</a:t>
                </a:r>
                <a:r>
                  <a:rPr lang="zh-CN" altLang="en-US" sz="2000" b="1" i="0" kern="100" dirty="0">
                    <a:solidFill>
                      <a:srgbClr val="1C6299"/>
                    </a:solidFill>
                    <a:effectLst/>
                    <a:latin typeface="微软雅黑" panose="020B0503020204020204" pitchFamily="34" charset="-122"/>
                    <a:ea typeface="微软雅黑" panose="020B0503020204020204" pitchFamily="34" charset="-122"/>
                    <a:cs typeface="Times New Roman" panose="02020603050405020304" pitchFamily="18" charset="0"/>
                  </a:rPr>
                  <a:t>池化核的大小</a:t>
                </a:r>
                <a:r>
                  <a:rPr lang="zh-CN" altLang="en-US" sz="2000" i="0" kern="100" dirty="0">
                    <a:effectLst/>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sz="2000" i="1" kern="100" dirty="0" smtClean="0">
                        <a:effectLst/>
                        <a:latin typeface="Cambria Math" panose="02040503050406030204" pitchFamily="18" charset="0"/>
                        <a:ea typeface="微软雅黑" panose="020B0503020204020204" pitchFamily="34" charset="-122"/>
                        <a:cs typeface="Times New Roman" panose="02020603050405020304" pitchFamily="18" charset="0"/>
                      </a:rPr>
                      <m:t>𝑝𝑜𝑜𝑙𝑠𝑖𝑧𝑒</m:t>
                    </m:r>
                  </m:oMath>
                </a14:m>
                <a:r>
                  <a:rPr lang="zh-CN" altLang="en-US" sz="2000" i="0" kern="100" dirty="0">
                    <a:effectLst/>
                    <a:latin typeface="微软雅黑" panose="020B0503020204020204" pitchFamily="34" charset="-122"/>
                    <a:ea typeface="微软雅黑" panose="020B0503020204020204" pitchFamily="34" charset="-122"/>
                    <a:cs typeface="Times New Roman" panose="02020603050405020304" pitchFamily="18" charset="0"/>
                  </a:rPr>
                  <a:t>）和</a:t>
                </a:r>
                <a:r>
                  <a:rPr lang="zh-CN" altLang="en-US" sz="2000" b="1" i="0" kern="100" dirty="0">
                    <a:solidFill>
                      <a:srgbClr val="1C6299"/>
                    </a:solidFill>
                    <a:effectLst/>
                    <a:latin typeface="微软雅黑" panose="020B0503020204020204" pitchFamily="34" charset="-122"/>
                    <a:ea typeface="微软雅黑" panose="020B0503020204020204" pitchFamily="34" charset="-122"/>
                    <a:cs typeface="Times New Roman" panose="02020603050405020304" pitchFamily="18" charset="0"/>
                  </a:rPr>
                  <a:t>步长</a:t>
                </a:r>
                <a:r>
                  <a:rPr lang="zh-CN" altLang="en-US" sz="2000" i="0" kern="100" dirty="0">
                    <a:effectLst/>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sz="2000" i="1" kern="100" dirty="0" smtClean="0">
                        <a:effectLst/>
                        <a:latin typeface="Cambria Math" panose="02040503050406030204" pitchFamily="18" charset="0"/>
                        <a:ea typeface="微软雅黑" panose="020B0503020204020204" pitchFamily="34" charset="-122"/>
                        <a:cs typeface="Times New Roman" panose="02020603050405020304" pitchFamily="18" charset="0"/>
                      </a:rPr>
                      <m:t>𝑠𝑡𝑟𝑖𝑑𝑒</m:t>
                    </m:r>
                  </m:oMath>
                </a14:m>
                <a:r>
                  <a:rPr lang="zh-CN" altLang="en-US" sz="2000" i="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b="1" i="0" kern="100" dirty="0">
                    <a:solidFill>
                      <a:srgbClr val="1C6299"/>
                    </a:solidFill>
                    <a:effectLst/>
                    <a:latin typeface="微软雅黑" panose="020B0503020204020204" pitchFamily="34" charset="-122"/>
                    <a:ea typeface="微软雅黑" panose="020B0503020204020204" pitchFamily="34" charset="-122"/>
                    <a:cs typeface="Times New Roman" panose="02020603050405020304" pitchFamily="18" charset="0"/>
                  </a:rPr>
                  <a:t>相同</a:t>
                </a:r>
                <a:r>
                  <a:rPr lang="zh-CN" altLang="en-US" sz="2000" i="0" kern="100" dirty="0">
                    <a:effectLst/>
                    <a:latin typeface="微软雅黑" panose="020B0503020204020204" pitchFamily="34" charset="-122"/>
                    <a:ea typeface="微软雅黑" panose="020B0503020204020204" pitchFamily="34" charset="-122"/>
                    <a:cs typeface="Times New Roman" panose="02020603050405020304" pitchFamily="18" charset="0"/>
                  </a:rPr>
                  <a:t>，可以将特征图进行一定比例的缩小，计算更加方便</a:t>
                </a:r>
                <a:endParaRPr lang="en-US" altLang="zh-CN" sz="2000" i="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B0CB2C69-EEE0-9242-4D6E-A796289B07CA}"/>
                  </a:ext>
                </a:extLst>
              </p:cNvPr>
              <p:cNvSpPr txBox="1">
                <a:spLocks noRot="1" noChangeAspect="1" noMove="1" noResize="1" noEditPoints="1" noAdjustHandles="1" noChangeArrowheads="1" noChangeShapeType="1" noTextEdit="1"/>
              </p:cNvSpPr>
              <p:nvPr/>
            </p:nvSpPr>
            <p:spPr>
              <a:xfrm>
                <a:off x="5998316" y="1516489"/>
                <a:ext cx="5901818" cy="3904402"/>
              </a:xfrm>
              <a:prstGeom prst="rect">
                <a:avLst/>
              </a:prstGeom>
              <a:blipFill>
                <a:blip r:embed="rId4"/>
                <a:stretch>
                  <a:fillRect l="-1031" r="-5258" b="-1713"/>
                </a:stretch>
              </a:blipFill>
              <a:ln>
                <a:solidFill>
                  <a:schemeClr val="tx1"/>
                </a:solidFill>
                <a:prstDash val="dash"/>
              </a:ln>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7D7B8636-E258-E8A2-34E4-53B3C8DC8AFD}"/>
              </a:ext>
            </a:extLst>
          </p:cNvPr>
          <p:cNvSpPr txBox="1"/>
          <p:nvPr/>
        </p:nvSpPr>
        <p:spPr>
          <a:xfrm>
            <a:off x="617338" y="3468690"/>
            <a:ext cx="3744623" cy="461665"/>
          </a:xfrm>
          <a:prstGeom prst="rect">
            <a:avLst/>
          </a:prstGeom>
          <a:noFill/>
        </p:spPr>
        <p:txBody>
          <a:bodyPr wrap="square" rtlCol="0">
            <a:spAutoFit/>
          </a:bodyPr>
          <a:lstStyle/>
          <a:p>
            <a:r>
              <a:rPr lang="en-US" altLang="zh-CN" sz="2400" b="1" dirty="0" err="1">
                <a:solidFill>
                  <a:srgbClr val="1C6299"/>
                </a:solidFill>
                <a:latin typeface="微软雅黑" panose="020B0503020204020204" pitchFamily="34" charset="-122"/>
                <a:ea typeface="微软雅黑" panose="020B0503020204020204" pitchFamily="34" charset="-122"/>
              </a:rPr>
              <a:t>MaxPooling</a:t>
            </a:r>
            <a:r>
              <a:rPr lang="en-US" altLang="zh-CN" sz="2400" b="1" dirty="0">
                <a:solidFill>
                  <a:srgbClr val="1C6299"/>
                </a:solidFill>
                <a:latin typeface="微软雅黑" panose="020B0503020204020204" pitchFamily="34" charset="-122"/>
                <a:ea typeface="微软雅黑" panose="020B0503020204020204" pitchFamily="34" charset="-122"/>
              </a:rPr>
              <a:t> </a:t>
            </a:r>
            <a:r>
              <a:rPr lang="zh-CN" altLang="en-US" sz="2400" b="1" dirty="0">
                <a:solidFill>
                  <a:srgbClr val="1C6299"/>
                </a:solidFill>
                <a:latin typeface="微软雅黑" panose="020B0503020204020204" pitchFamily="34" charset="-122"/>
                <a:ea typeface="微软雅黑" panose="020B0503020204020204" pitchFamily="34" charset="-122"/>
              </a:rPr>
              <a:t>下采样层</a:t>
            </a:r>
          </a:p>
        </p:txBody>
      </p:sp>
      <p:pic>
        <p:nvPicPr>
          <p:cNvPr id="12" name="图片 11">
            <a:extLst>
              <a:ext uri="{FF2B5EF4-FFF2-40B4-BE49-F238E27FC236}">
                <a16:creationId xmlns:a16="http://schemas.microsoft.com/office/drawing/2014/main" id="{FDE03C7E-ACA6-888F-C401-F09CA26D0B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400" y="1409843"/>
            <a:ext cx="4656373" cy="1905233"/>
          </a:xfrm>
          <a:prstGeom prst="rect">
            <a:avLst/>
          </a:prstGeom>
        </p:spPr>
      </p:pic>
      <p:sp>
        <p:nvSpPr>
          <p:cNvPr id="13" name="文本框 12">
            <a:extLst>
              <a:ext uri="{FF2B5EF4-FFF2-40B4-BE49-F238E27FC236}">
                <a16:creationId xmlns:a16="http://schemas.microsoft.com/office/drawing/2014/main" id="{48552C1B-5036-14F3-551F-C67851D365D6}"/>
              </a:ext>
            </a:extLst>
          </p:cNvPr>
          <p:cNvSpPr txBox="1"/>
          <p:nvPr/>
        </p:nvSpPr>
        <p:spPr>
          <a:xfrm>
            <a:off x="515121" y="871163"/>
            <a:ext cx="4255662" cy="461665"/>
          </a:xfrm>
          <a:prstGeom prst="rect">
            <a:avLst/>
          </a:prstGeom>
          <a:noFill/>
        </p:spPr>
        <p:txBody>
          <a:bodyPr wrap="square" rtlCol="0">
            <a:spAutoFit/>
          </a:bodyPr>
          <a:lstStyle/>
          <a:p>
            <a:r>
              <a:rPr lang="en-US" altLang="zh-CN" sz="2400" b="1" dirty="0" err="1">
                <a:solidFill>
                  <a:srgbClr val="1C6299"/>
                </a:solidFill>
                <a:latin typeface="微软雅黑" panose="020B0503020204020204" pitchFamily="34" charset="-122"/>
                <a:ea typeface="微软雅黑" panose="020B0503020204020204" pitchFamily="34" charset="-122"/>
              </a:rPr>
              <a:t>AveragePooling</a:t>
            </a:r>
            <a:r>
              <a:rPr lang="en-US" altLang="zh-CN" sz="2400" b="1" dirty="0">
                <a:solidFill>
                  <a:srgbClr val="1C6299"/>
                </a:solidFill>
                <a:latin typeface="微软雅黑" panose="020B0503020204020204" pitchFamily="34" charset="-122"/>
                <a:ea typeface="微软雅黑" panose="020B0503020204020204" pitchFamily="34" charset="-122"/>
              </a:rPr>
              <a:t> </a:t>
            </a:r>
            <a:r>
              <a:rPr lang="zh-CN" altLang="en-US" sz="2400" b="1" dirty="0">
                <a:solidFill>
                  <a:srgbClr val="1C6299"/>
                </a:solidFill>
                <a:latin typeface="微软雅黑" panose="020B0503020204020204" pitchFamily="34" charset="-122"/>
                <a:ea typeface="微软雅黑" panose="020B0503020204020204" pitchFamily="34" charset="-122"/>
              </a:rPr>
              <a:t>下采样层</a:t>
            </a:r>
          </a:p>
        </p:txBody>
      </p:sp>
    </p:spTree>
    <p:extLst>
      <p:ext uri="{BB962C8B-B14F-4D97-AF65-F5344CB8AC3E}">
        <p14:creationId xmlns:p14="http://schemas.microsoft.com/office/powerpoint/2010/main" val="471587995"/>
      </p:ext>
    </p:extLst>
  </p:cSld>
  <p:clrMapOvr>
    <a:masterClrMapping/>
  </p:clrMapOvr>
  <p:transition spd="slow" advTm="3000">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5025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199" y="-365756"/>
            <a:ext cx="7248071" cy="1083305"/>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zh-CN" altLang="en-US"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647578" cy="619478"/>
            <a:chOff x="178632" y="159728"/>
            <a:chExt cx="647578"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 name="标题占位符 1">
            <a:extLst>
              <a:ext uri="{FF2B5EF4-FFF2-40B4-BE49-F238E27FC236}">
                <a16:creationId xmlns:a16="http://schemas.microsoft.com/office/drawing/2014/main" id="{C5AD8706-A698-576F-BF06-8137CA590527}"/>
              </a:ext>
            </a:extLst>
          </p:cNvPr>
          <p:cNvSpPr txBox="1"/>
          <p:nvPr/>
        </p:nvSpPr>
        <p:spPr>
          <a:xfrm>
            <a:off x="965198" y="28130"/>
            <a:ext cx="7248071" cy="70348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rPr>
              <a:t>Fully Convolutional Networks</a:t>
            </a:r>
            <a:endParaRPr kumimoji="0" lang="zh-CN" altLang="en-US"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endParaRPr>
          </a:p>
        </p:txBody>
      </p:sp>
      <p:pic>
        <p:nvPicPr>
          <p:cNvPr id="8" name="图片 7">
            <a:extLst>
              <a:ext uri="{FF2B5EF4-FFF2-40B4-BE49-F238E27FC236}">
                <a16:creationId xmlns:a16="http://schemas.microsoft.com/office/drawing/2014/main" id="{C186F66E-7663-D6C1-AC78-54A35D32E6F8}"/>
              </a:ext>
            </a:extLst>
          </p:cNvPr>
          <p:cNvPicPr>
            <a:picLocks noChangeAspect="1"/>
          </p:cNvPicPr>
          <p:nvPr/>
        </p:nvPicPr>
        <p:blipFill>
          <a:blip r:embed="rId3"/>
          <a:stretch>
            <a:fillRect/>
          </a:stretch>
        </p:blipFill>
        <p:spPr>
          <a:xfrm>
            <a:off x="379973" y="1032542"/>
            <a:ext cx="5198515" cy="3236348"/>
          </a:xfrm>
          <a:prstGeom prst="rect">
            <a:avLst/>
          </a:prstGeom>
        </p:spPr>
      </p:pic>
      <p:pic>
        <p:nvPicPr>
          <p:cNvPr id="9" name="图片 8">
            <a:extLst>
              <a:ext uri="{FF2B5EF4-FFF2-40B4-BE49-F238E27FC236}">
                <a16:creationId xmlns:a16="http://schemas.microsoft.com/office/drawing/2014/main" id="{43D988E4-0B7D-EBBD-20A0-8CBE30899E52}"/>
              </a:ext>
            </a:extLst>
          </p:cNvPr>
          <p:cNvPicPr>
            <a:picLocks noChangeAspect="1"/>
          </p:cNvPicPr>
          <p:nvPr/>
        </p:nvPicPr>
        <p:blipFill>
          <a:blip r:embed="rId4"/>
          <a:stretch>
            <a:fillRect/>
          </a:stretch>
        </p:blipFill>
        <p:spPr>
          <a:xfrm>
            <a:off x="6196699" y="1599220"/>
            <a:ext cx="5683130" cy="4091238"/>
          </a:xfrm>
          <a:prstGeom prst="rect">
            <a:avLst/>
          </a:prstGeom>
        </p:spPr>
      </p:pic>
      <p:pic>
        <p:nvPicPr>
          <p:cNvPr id="2" name="图片 1">
            <a:extLst>
              <a:ext uri="{FF2B5EF4-FFF2-40B4-BE49-F238E27FC236}">
                <a16:creationId xmlns:a16="http://schemas.microsoft.com/office/drawing/2014/main" id="{4CD92991-3E73-4931-A512-37C79269E9FE}"/>
              </a:ext>
            </a:extLst>
          </p:cNvPr>
          <p:cNvPicPr>
            <a:picLocks noChangeAspect="1"/>
          </p:cNvPicPr>
          <p:nvPr/>
        </p:nvPicPr>
        <p:blipFill>
          <a:blip r:embed="rId5"/>
          <a:stretch>
            <a:fillRect/>
          </a:stretch>
        </p:blipFill>
        <p:spPr>
          <a:xfrm>
            <a:off x="379973" y="4462883"/>
            <a:ext cx="4999681" cy="1913124"/>
          </a:xfrm>
          <a:prstGeom prst="rect">
            <a:avLst/>
          </a:prstGeom>
        </p:spPr>
      </p:pic>
    </p:spTree>
    <p:extLst>
      <p:ext uri="{BB962C8B-B14F-4D97-AF65-F5344CB8AC3E}">
        <p14:creationId xmlns:p14="http://schemas.microsoft.com/office/powerpoint/2010/main" val="3956682768"/>
      </p:ext>
    </p:extLst>
  </p:cSld>
  <p:clrMapOvr>
    <a:masterClrMapping/>
  </p:clrMapOvr>
  <p:transition spd="slow" advTm="3000">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5025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199" y="-365756"/>
            <a:ext cx="7248071" cy="1083305"/>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zh-CN" altLang="en-US"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647578" cy="619478"/>
            <a:chOff x="178632" y="159728"/>
            <a:chExt cx="647578"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 name="标题占位符 1">
            <a:extLst>
              <a:ext uri="{FF2B5EF4-FFF2-40B4-BE49-F238E27FC236}">
                <a16:creationId xmlns:a16="http://schemas.microsoft.com/office/drawing/2014/main" id="{C5AD8706-A698-576F-BF06-8137CA590527}"/>
              </a:ext>
            </a:extLst>
          </p:cNvPr>
          <p:cNvSpPr txBox="1"/>
          <p:nvPr/>
        </p:nvSpPr>
        <p:spPr>
          <a:xfrm>
            <a:off x="965198" y="28130"/>
            <a:ext cx="7248071" cy="70348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rPr>
              <a:t>Fully Convolutional Networks</a:t>
            </a:r>
            <a:endParaRPr kumimoji="0" lang="zh-CN" altLang="en-US"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endParaRPr>
          </a:p>
        </p:txBody>
      </p:sp>
      <p:pic>
        <p:nvPicPr>
          <p:cNvPr id="3" name="图片 2">
            <a:extLst>
              <a:ext uri="{FF2B5EF4-FFF2-40B4-BE49-F238E27FC236}">
                <a16:creationId xmlns:a16="http://schemas.microsoft.com/office/drawing/2014/main" id="{508E1EBD-64C8-1AB7-F122-2317E23CE197}"/>
              </a:ext>
            </a:extLst>
          </p:cNvPr>
          <p:cNvPicPr>
            <a:picLocks noChangeAspect="1"/>
          </p:cNvPicPr>
          <p:nvPr/>
        </p:nvPicPr>
        <p:blipFill rotWithShape="1">
          <a:blip r:embed="rId3"/>
          <a:srcRect t="2607" b="2697"/>
          <a:stretch/>
        </p:blipFill>
        <p:spPr>
          <a:xfrm>
            <a:off x="-6350" y="779206"/>
            <a:ext cx="12192000" cy="2517253"/>
          </a:xfrm>
          <a:prstGeom prst="rect">
            <a:avLst/>
          </a:prstGeom>
        </p:spPr>
      </p:pic>
      <p:pic>
        <p:nvPicPr>
          <p:cNvPr id="4" name="图片 3">
            <a:extLst>
              <a:ext uri="{FF2B5EF4-FFF2-40B4-BE49-F238E27FC236}">
                <a16:creationId xmlns:a16="http://schemas.microsoft.com/office/drawing/2014/main" id="{509977EC-3F90-AECA-2AFE-C849F5CA1D44}"/>
              </a:ext>
            </a:extLst>
          </p:cNvPr>
          <p:cNvPicPr>
            <a:picLocks noChangeAspect="1"/>
          </p:cNvPicPr>
          <p:nvPr/>
        </p:nvPicPr>
        <p:blipFill>
          <a:blip r:embed="rId4"/>
          <a:stretch>
            <a:fillRect/>
          </a:stretch>
        </p:blipFill>
        <p:spPr>
          <a:xfrm>
            <a:off x="-57010" y="3325411"/>
            <a:ext cx="12306020" cy="3533411"/>
          </a:xfrm>
          <a:prstGeom prst="rect">
            <a:avLst/>
          </a:prstGeom>
        </p:spPr>
      </p:pic>
    </p:spTree>
    <p:extLst>
      <p:ext uri="{BB962C8B-B14F-4D97-AF65-F5344CB8AC3E}">
        <p14:creationId xmlns:p14="http://schemas.microsoft.com/office/powerpoint/2010/main" val="2144176140"/>
      </p:ext>
    </p:extLst>
  </p:cSld>
  <p:clrMapOvr>
    <a:masterClrMapping/>
  </p:clrMapOvr>
  <p:transition spd="slow" advTm="3000">
    <p:push dir="u"/>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37348</TotalTime>
  <Words>4185</Words>
  <Application>Microsoft Office PowerPoint</Application>
  <PresentationFormat>宽屏</PresentationFormat>
  <Paragraphs>279</Paragraphs>
  <Slides>19</Slides>
  <Notes>19</Notes>
  <HiddenSlides>0</HiddenSlides>
  <MMClips>0</MMClips>
  <ScaleCrop>false</ScaleCrop>
  <HeadingPairs>
    <vt:vector size="8" baseType="variant">
      <vt:variant>
        <vt:lpstr>已用的字体</vt:lpstr>
      </vt:variant>
      <vt:variant>
        <vt:i4>14</vt:i4>
      </vt:variant>
      <vt:variant>
        <vt:lpstr>主题</vt:lpstr>
      </vt:variant>
      <vt:variant>
        <vt:i4>2</vt:i4>
      </vt:variant>
      <vt:variant>
        <vt:lpstr>嵌入 OLE 服务器</vt:lpstr>
      </vt:variant>
      <vt:variant>
        <vt:i4>2</vt:i4>
      </vt:variant>
      <vt:variant>
        <vt:lpstr>幻灯片标题</vt:lpstr>
      </vt:variant>
      <vt:variant>
        <vt:i4>19</vt:i4>
      </vt:variant>
    </vt:vector>
  </HeadingPairs>
  <TitlesOfParts>
    <vt:vector size="37" baseType="lpstr">
      <vt:lpstr>-apple-system</vt:lpstr>
      <vt:lpstr>ElsevierGulliver</vt:lpstr>
      <vt:lpstr>ElsevierSans</vt:lpstr>
      <vt:lpstr>HelveticaNeue Regular</vt:lpstr>
      <vt:lpstr>等线</vt:lpstr>
      <vt:lpstr>等线 Light</vt:lpstr>
      <vt:lpstr>微软雅黑</vt:lpstr>
      <vt:lpstr>微软雅黑</vt:lpstr>
      <vt:lpstr>Arial</vt:lpstr>
      <vt:lpstr>Calibri</vt:lpstr>
      <vt:lpstr>Cambria Math</vt:lpstr>
      <vt:lpstr>Helvetica</vt:lpstr>
      <vt:lpstr>Times New Roman</vt:lpstr>
      <vt:lpstr>Wingdings</vt:lpstr>
      <vt:lpstr>Office 主题​​</vt:lpstr>
      <vt:lpstr>1_Office 主题​​</vt:lpstr>
      <vt:lpstr>Equation</vt:lpstr>
      <vt:lpstr>MathType 7.0 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乔 思宇</dc:creator>
  <cp:lastModifiedBy>Taichuan Hsu</cp:lastModifiedBy>
  <cp:revision>172</cp:revision>
  <dcterms:created xsi:type="dcterms:W3CDTF">2022-09-10T06:28:50Z</dcterms:created>
  <dcterms:modified xsi:type="dcterms:W3CDTF">2023-12-29T04:49:21Z</dcterms:modified>
</cp:coreProperties>
</file>